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309" r:id="rId4"/>
    <p:sldId id="275" r:id="rId5"/>
    <p:sldId id="310" r:id="rId6"/>
    <p:sldId id="259" r:id="rId7"/>
    <p:sldId id="260" r:id="rId8"/>
    <p:sldId id="296" r:id="rId9"/>
    <p:sldId id="278" r:id="rId10"/>
    <p:sldId id="297" r:id="rId11"/>
    <p:sldId id="256" r:id="rId12"/>
    <p:sldId id="306" r:id="rId13"/>
    <p:sldId id="303" r:id="rId14"/>
    <p:sldId id="284" r:id="rId15"/>
    <p:sldId id="307" r:id="rId16"/>
    <p:sldId id="270" r:id="rId17"/>
    <p:sldId id="294" r:id="rId18"/>
    <p:sldId id="295" r:id="rId1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150C4D-FAD5-4900-8097-59503C8D52E6}" v="2" dt="2023-03-02T20:43:47.3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1" d="100"/>
          <a:sy n="111" d="100"/>
        </p:scale>
        <p:origin x="6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4CE21F4-A3E4-4D14-A9AD-3E062F13DAF6}" type="datetimeFigureOut">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2299792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CE21F4-A3E4-4D14-A9AD-3E062F13DAF6}" type="datetimeFigureOut">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251311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CE21F4-A3E4-4D14-A9AD-3E062F13DAF6}" type="datetimeFigureOut">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22145009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A2C737-6CCC-4CF3-807C-2D51561C982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02DA8E5-7CA6-4FA0-B4CE-C57D876B87F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C4D471C-4030-4890-A6D4-45A67C2528C7}"/>
              </a:ext>
            </a:extLst>
          </p:cNvPr>
          <p:cNvSpPr>
            <a:spLocks noGrp="1"/>
          </p:cNvSpPr>
          <p:nvPr>
            <p:ph type="dt" sz="half" idx="10"/>
          </p:nvPr>
        </p:nvSpPr>
        <p:spPr/>
        <p:txBody>
          <a:bodyPr/>
          <a:lstStyle/>
          <a:p>
            <a:fld id="{D1372387-1749-427A-AF1E-210B8E609200}" type="datetimeFigureOut">
              <a:rPr kumimoji="1" lang="ja-JP" altLang="en-US" smtClean="0"/>
              <a:t>2023/3/17</a:t>
            </a:fld>
            <a:endParaRPr kumimoji="1" lang="ja-JP" altLang="en-US"/>
          </a:p>
        </p:txBody>
      </p:sp>
      <p:sp>
        <p:nvSpPr>
          <p:cNvPr id="5" name="フッター プレースホルダー 4">
            <a:extLst>
              <a:ext uri="{FF2B5EF4-FFF2-40B4-BE49-F238E27FC236}">
                <a16:creationId xmlns:a16="http://schemas.microsoft.com/office/drawing/2014/main" id="{B61A762A-B4B0-4489-B71F-90391A318A2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9AC9831-4640-450E-9686-E44AC794151E}"/>
              </a:ext>
            </a:extLst>
          </p:cNvPr>
          <p:cNvSpPr>
            <a:spLocks noGrp="1"/>
          </p:cNvSpPr>
          <p:nvPr>
            <p:ph type="sldNum" sz="quarter" idx="12"/>
          </p:nvPr>
        </p:nvSpPr>
        <p:spPr/>
        <p:txBody>
          <a:body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10939513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1CA350-4F91-4171-80B4-7E9A382C1BE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ACC70DA-5B83-42A3-B23F-585DF9CE050F}"/>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A4DAA584-6941-454E-96AA-AE18B12E9D8D}"/>
              </a:ext>
            </a:extLst>
          </p:cNvPr>
          <p:cNvSpPr>
            <a:spLocks noGrp="1"/>
          </p:cNvSpPr>
          <p:nvPr>
            <p:ph type="dt" sz="half" idx="10"/>
          </p:nvPr>
        </p:nvSpPr>
        <p:spPr/>
        <p:txBody>
          <a:bodyPr/>
          <a:lstStyle/>
          <a:p>
            <a:fld id="{D1372387-1749-427A-AF1E-210B8E609200}" type="datetimeFigureOut">
              <a:rPr kumimoji="1" lang="ja-JP" altLang="en-US" smtClean="0"/>
              <a:t>2023/3/17</a:t>
            </a:fld>
            <a:endParaRPr kumimoji="1" lang="ja-JP" altLang="en-US"/>
          </a:p>
        </p:txBody>
      </p:sp>
      <p:sp>
        <p:nvSpPr>
          <p:cNvPr id="5" name="フッター プレースホルダー 4">
            <a:extLst>
              <a:ext uri="{FF2B5EF4-FFF2-40B4-BE49-F238E27FC236}">
                <a16:creationId xmlns:a16="http://schemas.microsoft.com/office/drawing/2014/main" id="{9FDEAFF1-F787-4DFA-817E-08765330B0D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D091D92-25D3-45FC-B394-93EDEE442F24}"/>
              </a:ext>
            </a:extLst>
          </p:cNvPr>
          <p:cNvSpPr>
            <a:spLocks noGrp="1"/>
          </p:cNvSpPr>
          <p:nvPr>
            <p:ph type="sldNum" sz="quarter" idx="12"/>
          </p:nvPr>
        </p:nvSpPr>
        <p:spPr/>
        <p:txBody>
          <a:body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1104895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D61769-4116-4DE7-8632-B087634E723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FA23976-FF16-4179-9CB3-26E0A7966A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316C5C5-141E-4022-A41C-921579E102FC}"/>
              </a:ext>
            </a:extLst>
          </p:cNvPr>
          <p:cNvSpPr>
            <a:spLocks noGrp="1"/>
          </p:cNvSpPr>
          <p:nvPr>
            <p:ph type="dt" sz="half" idx="10"/>
          </p:nvPr>
        </p:nvSpPr>
        <p:spPr/>
        <p:txBody>
          <a:bodyPr/>
          <a:lstStyle/>
          <a:p>
            <a:fld id="{D1372387-1749-427A-AF1E-210B8E609200}" type="datetimeFigureOut">
              <a:rPr kumimoji="1" lang="ja-JP" altLang="en-US" smtClean="0"/>
              <a:t>2023/3/17</a:t>
            </a:fld>
            <a:endParaRPr kumimoji="1" lang="ja-JP" altLang="en-US"/>
          </a:p>
        </p:txBody>
      </p:sp>
      <p:sp>
        <p:nvSpPr>
          <p:cNvPr id="5" name="フッター プレースホルダー 4">
            <a:extLst>
              <a:ext uri="{FF2B5EF4-FFF2-40B4-BE49-F238E27FC236}">
                <a16:creationId xmlns:a16="http://schemas.microsoft.com/office/drawing/2014/main" id="{535F4F9B-10A6-4980-8665-34E5F1BE2F2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1C8E44E-3CD0-4154-ABC8-C0FB84F1BA1E}"/>
              </a:ext>
            </a:extLst>
          </p:cNvPr>
          <p:cNvSpPr>
            <a:spLocks noGrp="1"/>
          </p:cNvSpPr>
          <p:nvPr>
            <p:ph type="sldNum" sz="quarter" idx="12"/>
          </p:nvPr>
        </p:nvSpPr>
        <p:spPr/>
        <p:txBody>
          <a:body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22473228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C7779D-A7B0-471B-90DD-98E9E9ADF6C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D9C3687-3B48-4901-9B91-C68AEEE18DD9}"/>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C197E99-D286-46DE-966E-B945402AD62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B2B511F-5FA1-4F38-8AB8-8F9DD226C391}"/>
              </a:ext>
            </a:extLst>
          </p:cNvPr>
          <p:cNvSpPr>
            <a:spLocks noGrp="1"/>
          </p:cNvSpPr>
          <p:nvPr>
            <p:ph type="dt" sz="half" idx="10"/>
          </p:nvPr>
        </p:nvSpPr>
        <p:spPr/>
        <p:txBody>
          <a:bodyPr/>
          <a:lstStyle/>
          <a:p>
            <a:fld id="{D1372387-1749-427A-AF1E-210B8E609200}" type="datetimeFigureOut">
              <a:rPr kumimoji="1" lang="ja-JP" altLang="en-US" smtClean="0"/>
              <a:t>2023/3/17</a:t>
            </a:fld>
            <a:endParaRPr kumimoji="1" lang="ja-JP" altLang="en-US"/>
          </a:p>
        </p:txBody>
      </p:sp>
      <p:sp>
        <p:nvSpPr>
          <p:cNvPr id="6" name="フッター プレースホルダー 5">
            <a:extLst>
              <a:ext uri="{FF2B5EF4-FFF2-40B4-BE49-F238E27FC236}">
                <a16:creationId xmlns:a16="http://schemas.microsoft.com/office/drawing/2014/main" id="{6E4CEDA4-9924-4EA2-A30E-571405C95A6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350E817-6E93-45E7-87AD-817B85D5C9E1}"/>
              </a:ext>
            </a:extLst>
          </p:cNvPr>
          <p:cNvSpPr>
            <a:spLocks noGrp="1"/>
          </p:cNvSpPr>
          <p:nvPr>
            <p:ph type="sldNum" sz="quarter" idx="12"/>
          </p:nvPr>
        </p:nvSpPr>
        <p:spPr/>
        <p:txBody>
          <a:body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17201796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0D9E46-C73A-49E8-921A-0EFAC49FAE1B}"/>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EC6E77F-F6BE-46B9-A38A-D8594EC3DD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2DE9109-DD28-4AD2-B014-97B328F72D6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77E310E-A557-4DFD-8C4C-4F7DB97161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5129DB4-5D8B-4A4A-A641-C6E8ECB43DC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E9E4EC3-3E27-4817-9A35-CB82D9881588}"/>
              </a:ext>
            </a:extLst>
          </p:cNvPr>
          <p:cNvSpPr>
            <a:spLocks noGrp="1"/>
          </p:cNvSpPr>
          <p:nvPr>
            <p:ph type="dt" sz="half" idx="10"/>
          </p:nvPr>
        </p:nvSpPr>
        <p:spPr/>
        <p:txBody>
          <a:bodyPr/>
          <a:lstStyle/>
          <a:p>
            <a:fld id="{D1372387-1749-427A-AF1E-210B8E609200}" type="datetimeFigureOut">
              <a:rPr kumimoji="1" lang="ja-JP" altLang="en-US" smtClean="0"/>
              <a:t>2023/3/17</a:t>
            </a:fld>
            <a:endParaRPr kumimoji="1" lang="ja-JP" altLang="en-US"/>
          </a:p>
        </p:txBody>
      </p:sp>
      <p:sp>
        <p:nvSpPr>
          <p:cNvPr id="8" name="フッター プレースホルダー 7">
            <a:extLst>
              <a:ext uri="{FF2B5EF4-FFF2-40B4-BE49-F238E27FC236}">
                <a16:creationId xmlns:a16="http://schemas.microsoft.com/office/drawing/2014/main" id="{10460C9A-71EE-439C-946C-0BFF9437981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5B47BE1-33E3-40E4-B251-E1493C7974D8}"/>
              </a:ext>
            </a:extLst>
          </p:cNvPr>
          <p:cNvSpPr>
            <a:spLocks noGrp="1"/>
          </p:cNvSpPr>
          <p:nvPr>
            <p:ph type="sldNum" sz="quarter" idx="12"/>
          </p:nvPr>
        </p:nvSpPr>
        <p:spPr/>
        <p:txBody>
          <a:body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4200954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652670-977E-4F98-9151-C6084835E2A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F1A314C-DDDE-42E9-89EE-F44BB641DE18}"/>
              </a:ext>
            </a:extLst>
          </p:cNvPr>
          <p:cNvSpPr>
            <a:spLocks noGrp="1"/>
          </p:cNvSpPr>
          <p:nvPr>
            <p:ph type="dt" sz="half" idx="10"/>
          </p:nvPr>
        </p:nvSpPr>
        <p:spPr/>
        <p:txBody>
          <a:bodyPr/>
          <a:lstStyle/>
          <a:p>
            <a:fld id="{D1372387-1749-427A-AF1E-210B8E609200}" type="datetimeFigureOut">
              <a:rPr kumimoji="1" lang="ja-JP" altLang="en-US" smtClean="0"/>
              <a:t>2023/3/17</a:t>
            </a:fld>
            <a:endParaRPr kumimoji="1" lang="ja-JP" altLang="en-US"/>
          </a:p>
        </p:txBody>
      </p:sp>
      <p:sp>
        <p:nvSpPr>
          <p:cNvPr id="4" name="フッター プレースホルダー 3">
            <a:extLst>
              <a:ext uri="{FF2B5EF4-FFF2-40B4-BE49-F238E27FC236}">
                <a16:creationId xmlns:a16="http://schemas.microsoft.com/office/drawing/2014/main" id="{3473FA7D-B2F4-4863-BB98-5D2859F0E31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F3D1A524-F40A-4E37-A6B2-0FD49A2AFDB3}"/>
              </a:ext>
            </a:extLst>
          </p:cNvPr>
          <p:cNvSpPr>
            <a:spLocks noGrp="1"/>
          </p:cNvSpPr>
          <p:nvPr>
            <p:ph type="sldNum" sz="quarter" idx="12"/>
          </p:nvPr>
        </p:nvSpPr>
        <p:spPr/>
        <p:txBody>
          <a:body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10823167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420A3210-5F56-4E95-B40B-DF14DCDFAA3C}"/>
              </a:ext>
            </a:extLst>
          </p:cNvPr>
          <p:cNvSpPr>
            <a:spLocks noGrp="1"/>
          </p:cNvSpPr>
          <p:nvPr>
            <p:ph type="dt" sz="half" idx="10"/>
          </p:nvPr>
        </p:nvSpPr>
        <p:spPr/>
        <p:txBody>
          <a:bodyPr/>
          <a:lstStyle/>
          <a:p>
            <a:fld id="{D1372387-1749-427A-AF1E-210B8E609200}" type="datetimeFigureOut">
              <a:rPr kumimoji="1" lang="ja-JP" altLang="en-US" smtClean="0"/>
              <a:t>2023/3/17</a:t>
            </a:fld>
            <a:endParaRPr kumimoji="1" lang="ja-JP" altLang="en-US"/>
          </a:p>
        </p:txBody>
      </p:sp>
      <p:sp>
        <p:nvSpPr>
          <p:cNvPr id="3" name="フッター プレースホルダー 2">
            <a:extLst>
              <a:ext uri="{FF2B5EF4-FFF2-40B4-BE49-F238E27FC236}">
                <a16:creationId xmlns:a16="http://schemas.microsoft.com/office/drawing/2014/main" id="{69897710-9E15-4A7E-A229-D60B351CCC8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11EF95EE-204E-4FDF-8272-86B14A82821E}"/>
              </a:ext>
            </a:extLst>
          </p:cNvPr>
          <p:cNvSpPr>
            <a:spLocks noGrp="1"/>
          </p:cNvSpPr>
          <p:nvPr>
            <p:ph type="sldNum" sz="quarter" idx="12"/>
          </p:nvPr>
        </p:nvSpPr>
        <p:spPr/>
        <p:txBody>
          <a:body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557659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1209F3-CD37-49D7-9B1B-03A638FC52A9}"/>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C4E07F-5191-41B0-B915-35F058244A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64699B9-6D7D-425D-8426-50C83B7952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257353F8-70E5-447F-BDF5-059CE4A80485}"/>
              </a:ext>
            </a:extLst>
          </p:cNvPr>
          <p:cNvSpPr>
            <a:spLocks noGrp="1"/>
          </p:cNvSpPr>
          <p:nvPr>
            <p:ph type="dt" sz="half" idx="10"/>
          </p:nvPr>
        </p:nvSpPr>
        <p:spPr/>
        <p:txBody>
          <a:bodyPr/>
          <a:lstStyle/>
          <a:p>
            <a:fld id="{D1372387-1749-427A-AF1E-210B8E609200}" type="datetimeFigureOut">
              <a:rPr kumimoji="1" lang="ja-JP" altLang="en-US" smtClean="0"/>
              <a:t>2023/3/17</a:t>
            </a:fld>
            <a:endParaRPr kumimoji="1" lang="ja-JP" altLang="en-US"/>
          </a:p>
        </p:txBody>
      </p:sp>
      <p:sp>
        <p:nvSpPr>
          <p:cNvPr id="6" name="フッター プレースホルダー 5">
            <a:extLst>
              <a:ext uri="{FF2B5EF4-FFF2-40B4-BE49-F238E27FC236}">
                <a16:creationId xmlns:a16="http://schemas.microsoft.com/office/drawing/2014/main" id="{00508E3A-9FC7-4FE2-8B5D-913B594E8BA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0ADAC46-35EB-46A9-8D27-C99495E0F5F5}"/>
              </a:ext>
            </a:extLst>
          </p:cNvPr>
          <p:cNvSpPr>
            <a:spLocks noGrp="1"/>
          </p:cNvSpPr>
          <p:nvPr>
            <p:ph type="sldNum" sz="quarter" idx="12"/>
          </p:nvPr>
        </p:nvSpPr>
        <p:spPr/>
        <p:txBody>
          <a:body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4212049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4CE21F4-A3E4-4D14-A9AD-3E062F13DAF6}" type="datetimeFigureOut">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5307344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AF4FCA3-EFF1-4221-9A9B-25DCAA0EA18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B89F873-FF5A-472C-8B91-3D2776C96C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3AA72DD-D4A2-4708-B3F2-6D54F2E023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8143C27-5EC9-441B-A444-5C80B53280D1}"/>
              </a:ext>
            </a:extLst>
          </p:cNvPr>
          <p:cNvSpPr>
            <a:spLocks noGrp="1"/>
          </p:cNvSpPr>
          <p:nvPr>
            <p:ph type="dt" sz="half" idx="10"/>
          </p:nvPr>
        </p:nvSpPr>
        <p:spPr/>
        <p:txBody>
          <a:bodyPr/>
          <a:lstStyle/>
          <a:p>
            <a:fld id="{D1372387-1749-427A-AF1E-210B8E609200}" type="datetimeFigureOut">
              <a:rPr kumimoji="1" lang="ja-JP" altLang="en-US" smtClean="0"/>
              <a:t>2023/3/17</a:t>
            </a:fld>
            <a:endParaRPr kumimoji="1" lang="ja-JP" altLang="en-US"/>
          </a:p>
        </p:txBody>
      </p:sp>
      <p:sp>
        <p:nvSpPr>
          <p:cNvPr id="6" name="フッター プレースホルダー 5">
            <a:extLst>
              <a:ext uri="{FF2B5EF4-FFF2-40B4-BE49-F238E27FC236}">
                <a16:creationId xmlns:a16="http://schemas.microsoft.com/office/drawing/2014/main" id="{4FA9093D-3C54-42AE-8E9B-35B0C1DC8CB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DB7C021E-E754-4EB8-B92C-25661C6C00A9}"/>
              </a:ext>
            </a:extLst>
          </p:cNvPr>
          <p:cNvSpPr>
            <a:spLocks noGrp="1"/>
          </p:cNvSpPr>
          <p:nvPr>
            <p:ph type="sldNum" sz="quarter" idx="12"/>
          </p:nvPr>
        </p:nvSpPr>
        <p:spPr/>
        <p:txBody>
          <a:body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29212137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CC022F-24CA-4A1A-8D97-3E9FA6BE7A7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9329BFA-6B60-4346-A0FD-6FEE68A5D35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42A13FA-C35D-48BE-983C-1DEC42F7B0C4}"/>
              </a:ext>
            </a:extLst>
          </p:cNvPr>
          <p:cNvSpPr>
            <a:spLocks noGrp="1"/>
          </p:cNvSpPr>
          <p:nvPr>
            <p:ph type="dt" sz="half" idx="10"/>
          </p:nvPr>
        </p:nvSpPr>
        <p:spPr/>
        <p:txBody>
          <a:bodyPr/>
          <a:lstStyle/>
          <a:p>
            <a:fld id="{D1372387-1749-427A-AF1E-210B8E609200}" type="datetimeFigureOut">
              <a:rPr kumimoji="1" lang="ja-JP" altLang="en-US" smtClean="0"/>
              <a:t>2023/3/17</a:t>
            </a:fld>
            <a:endParaRPr kumimoji="1" lang="ja-JP" altLang="en-US"/>
          </a:p>
        </p:txBody>
      </p:sp>
      <p:sp>
        <p:nvSpPr>
          <p:cNvPr id="5" name="フッター プレースホルダー 4">
            <a:extLst>
              <a:ext uri="{FF2B5EF4-FFF2-40B4-BE49-F238E27FC236}">
                <a16:creationId xmlns:a16="http://schemas.microsoft.com/office/drawing/2014/main" id="{4994157A-E928-440D-958A-303FED3EFBC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1D49A8F-6CBD-47ED-903E-E25CA8476228}"/>
              </a:ext>
            </a:extLst>
          </p:cNvPr>
          <p:cNvSpPr>
            <a:spLocks noGrp="1"/>
          </p:cNvSpPr>
          <p:nvPr>
            <p:ph type="sldNum" sz="quarter" idx="12"/>
          </p:nvPr>
        </p:nvSpPr>
        <p:spPr/>
        <p:txBody>
          <a:body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3193805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B288FF3-59DA-4BF8-B78B-F145569DCEEF}"/>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B07C6FF6-C13F-4D31-8B68-53BF6D01BFC3}"/>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59683DF-7901-4052-BF38-0669AB473C29}"/>
              </a:ext>
            </a:extLst>
          </p:cNvPr>
          <p:cNvSpPr>
            <a:spLocks noGrp="1"/>
          </p:cNvSpPr>
          <p:nvPr>
            <p:ph type="dt" sz="half" idx="10"/>
          </p:nvPr>
        </p:nvSpPr>
        <p:spPr/>
        <p:txBody>
          <a:bodyPr/>
          <a:lstStyle/>
          <a:p>
            <a:fld id="{D1372387-1749-427A-AF1E-210B8E609200}" type="datetimeFigureOut">
              <a:rPr kumimoji="1" lang="ja-JP" altLang="en-US" smtClean="0"/>
              <a:t>2023/3/17</a:t>
            </a:fld>
            <a:endParaRPr kumimoji="1" lang="ja-JP" altLang="en-US"/>
          </a:p>
        </p:txBody>
      </p:sp>
      <p:sp>
        <p:nvSpPr>
          <p:cNvPr id="5" name="フッター プレースホルダー 4">
            <a:extLst>
              <a:ext uri="{FF2B5EF4-FFF2-40B4-BE49-F238E27FC236}">
                <a16:creationId xmlns:a16="http://schemas.microsoft.com/office/drawing/2014/main" id="{2B8D3D24-CF0D-48D4-882D-4594069FBD1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09404BD-D8FD-4DFC-994F-5C2571094154}"/>
              </a:ext>
            </a:extLst>
          </p:cNvPr>
          <p:cNvSpPr>
            <a:spLocks noGrp="1"/>
          </p:cNvSpPr>
          <p:nvPr>
            <p:ph type="sldNum" sz="quarter" idx="12"/>
          </p:nvPr>
        </p:nvSpPr>
        <p:spPr/>
        <p:txBody>
          <a:body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3721773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4CE21F4-A3E4-4D14-A9AD-3E062F13DAF6}" type="datetimeFigureOut">
              <a:rPr kumimoji="1" lang="ja-JP" altLang="en-US" smtClean="0"/>
              <a:t>2023/3/17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146012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4CE21F4-A3E4-4D14-A9AD-3E062F13DAF6}" type="datetimeFigureOut">
              <a:rPr kumimoji="1" lang="ja-JP" altLang="en-US" smtClean="0"/>
              <a:t>2023/3/17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3116449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4CE21F4-A3E4-4D14-A9AD-3E062F13DAF6}" type="datetimeFigureOut">
              <a:rPr kumimoji="1" lang="ja-JP" altLang="en-US" smtClean="0"/>
              <a:t>2023/3/17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1804101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4CE21F4-A3E4-4D14-A9AD-3E062F13DAF6}" type="datetimeFigureOut">
              <a:rPr kumimoji="1" lang="ja-JP" altLang="en-US" smtClean="0"/>
              <a:t>2023/3/17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2597152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4CE21F4-A3E4-4D14-A9AD-3E062F13DAF6}" type="datetimeFigureOut">
              <a:rPr kumimoji="1" lang="ja-JP" altLang="en-US" smtClean="0"/>
              <a:t>2023/3/17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2361393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4CE21F4-A3E4-4D14-A9AD-3E062F13DAF6}" type="datetimeFigureOut">
              <a:rPr kumimoji="1" lang="ja-JP" altLang="en-US" smtClean="0"/>
              <a:t>2023/3/17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14966371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4CE21F4-A3E4-4D14-A9AD-3E062F13DAF6}" type="datetimeFigureOut">
              <a:rPr kumimoji="1" lang="ja-JP" altLang="en-US" smtClean="0"/>
              <a:t>2023/3/17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1612262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CE21F4-A3E4-4D14-A9AD-3E062F13DAF6}" type="datetimeFigureOut">
              <a:rPr kumimoji="1" lang="ja-JP" altLang="en-US" smtClean="0"/>
              <a:t>2023/3/17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94AE6B-7197-4357-B3F1-BC0149D249A1}" type="slidenum">
              <a:rPr kumimoji="1" lang="ja-JP" altLang="en-US" smtClean="0"/>
              <a:t>‹#›</a:t>
            </a:fld>
            <a:endParaRPr kumimoji="1" lang="ja-JP" altLang="en-US"/>
          </a:p>
        </p:txBody>
      </p:sp>
    </p:spTree>
    <p:extLst>
      <p:ext uri="{BB962C8B-B14F-4D97-AF65-F5344CB8AC3E}">
        <p14:creationId xmlns:p14="http://schemas.microsoft.com/office/powerpoint/2010/main" val="31557429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CAA85064-EEE2-422F-9E24-F47785A4952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3CFC6EE-8A48-44AB-AC72-E98903CF4E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B9EC869-CE4F-4DF4-AFF5-8E61A41FFF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72387-1749-427A-AF1E-210B8E609200}" type="datetimeFigureOut">
              <a:rPr kumimoji="1" lang="ja-JP" altLang="en-US" smtClean="0"/>
              <a:t>2023/3/17</a:t>
            </a:fld>
            <a:endParaRPr kumimoji="1" lang="ja-JP" altLang="en-US"/>
          </a:p>
        </p:txBody>
      </p:sp>
      <p:sp>
        <p:nvSpPr>
          <p:cNvPr id="5" name="フッター プレースホルダー 4">
            <a:extLst>
              <a:ext uri="{FF2B5EF4-FFF2-40B4-BE49-F238E27FC236}">
                <a16:creationId xmlns:a16="http://schemas.microsoft.com/office/drawing/2014/main" id="{CA87F70F-24E0-48BA-8164-DF133D1439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E179B3E-CBB4-47D8-9EA5-AB7FC4B634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D01D2A-275A-4C20-B260-D9A76F4E634E}" type="slidenum">
              <a:rPr kumimoji="1" lang="ja-JP" altLang="en-US" smtClean="0"/>
              <a:t>‹#›</a:t>
            </a:fld>
            <a:endParaRPr kumimoji="1" lang="ja-JP" altLang="en-US"/>
          </a:p>
        </p:txBody>
      </p:sp>
    </p:spTree>
    <p:extLst>
      <p:ext uri="{BB962C8B-B14F-4D97-AF65-F5344CB8AC3E}">
        <p14:creationId xmlns:p14="http://schemas.microsoft.com/office/powerpoint/2010/main" val="18256725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1213338" y="4851156"/>
            <a:ext cx="10515600" cy="1325563"/>
          </a:xfrm>
        </p:spPr>
        <p:txBody>
          <a:bodyPr>
            <a:normAutofit fontScale="90000"/>
          </a:bodyPr>
          <a:lstStyle/>
          <a:p>
            <a:r>
              <a:rPr kumimoji="1" lang="ja-JP" altLang="en-US" dirty="0"/>
              <a:t>２０２２年度ＩＢＡ研究フォーラム研究成果発表会</a:t>
            </a:r>
            <a:br>
              <a:rPr kumimoji="1" lang="en-US" altLang="ja-JP" dirty="0"/>
            </a:br>
            <a:r>
              <a:rPr lang="ja-JP" altLang="en-US" dirty="0"/>
              <a:t>　　　　　　　　　　　　　　  　　　　２０２３．２．２３</a:t>
            </a:r>
            <a:endParaRPr kumimoji="1" lang="ja-JP" altLang="en-US" dirty="0"/>
          </a:p>
        </p:txBody>
      </p:sp>
      <p:sp>
        <p:nvSpPr>
          <p:cNvPr id="5" name="コンテンツ プレースホルダー 4"/>
          <p:cNvSpPr>
            <a:spLocks noGrp="1"/>
          </p:cNvSpPr>
          <p:nvPr>
            <p:ph idx="1"/>
          </p:nvPr>
        </p:nvSpPr>
        <p:spPr>
          <a:xfrm>
            <a:off x="0" y="661133"/>
            <a:ext cx="12192000" cy="4351338"/>
          </a:xfrm>
        </p:spPr>
        <p:txBody>
          <a:bodyPr/>
          <a:lstStyle/>
          <a:p>
            <a:pPr marL="0" indent="0">
              <a:buNone/>
            </a:pPr>
            <a:endParaRPr kumimoji="1" lang="en-US" altLang="ja-JP" dirty="0"/>
          </a:p>
          <a:p>
            <a:pPr marL="0" indent="0">
              <a:buNone/>
            </a:pPr>
            <a:r>
              <a:rPr lang="ja-JP" altLang="en-US" dirty="0"/>
              <a:t>　</a:t>
            </a:r>
            <a:r>
              <a:rPr lang="ja-JP" altLang="en-US" sz="6600" dirty="0"/>
              <a:t>　</a:t>
            </a:r>
            <a:endParaRPr lang="en-US" altLang="ja-JP" sz="6600" dirty="0"/>
          </a:p>
          <a:p>
            <a:pPr marL="0" indent="0" algn="ctr">
              <a:buNone/>
            </a:pPr>
            <a:r>
              <a:rPr lang="ja-JP" altLang="en-US" sz="6600" dirty="0"/>
              <a:t>ＩＢＡ会社法判例研究会</a:t>
            </a:r>
            <a:endParaRPr kumimoji="1" lang="en-US" altLang="ja-JP" sz="6600" dirty="0"/>
          </a:p>
        </p:txBody>
      </p:sp>
    </p:spTree>
    <p:extLst>
      <p:ext uri="{BB962C8B-B14F-4D97-AF65-F5344CB8AC3E}">
        <p14:creationId xmlns:p14="http://schemas.microsoft.com/office/powerpoint/2010/main" val="4263846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D383C95-9C54-84EB-D4B3-AD4CEBE2CDAE}"/>
              </a:ext>
            </a:extLst>
          </p:cNvPr>
          <p:cNvSpPr txBox="1"/>
          <p:nvPr/>
        </p:nvSpPr>
        <p:spPr>
          <a:xfrm>
            <a:off x="1460610" y="159866"/>
            <a:ext cx="9034846"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②</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会計監査人の責任ー「ナナボシ」対「監査法人トーマツ」事件ーについて</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大阪地裁平成</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20</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年</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4</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月</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18</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日判決（平成</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16</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年（ワ）第</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4762</a:t>
            </a:r>
            <a:r>
              <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号：損害賠償請求事件）</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1"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08945EBF-D898-2F46-ADF8-21E2B9ED5206}"/>
              </a:ext>
            </a:extLst>
          </p:cNvPr>
          <p:cNvSpPr txBox="1"/>
          <p:nvPr/>
        </p:nvSpPr>
        <p:spPr>
          <a:xfrm>
            <a:off x="465451" y="1575636"/>
            <a:ext cx="112240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sng"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事実</a:t>
            </a:r>
            <a:r>
              <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：ナナボシのメンテナンス事業部門の業績低迷による経営陣の粉飾決算が、工事代金の入金の遅延によ</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　　　り、平成</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13</a:t>
            </a:r>
            <a:r>
              <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年</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11</a:t>
            </a:r>
            <a:r>
              <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月にナナボシ監査役と被告</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Y</a:t>
            </a:r>
            <a:r>
              <a:rPr kumimoji="1" lang="ja-JP" altLang="en-US"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所属の公認会計士の現地調査により発覚。</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7" name="テキスト ボックス 6">
            <a:extLst>
              <a:ext uri="{FF2B5EF4-FFF2-40B4-BE49-F238E27FC236}">
                <a16:creationId xmlns:a16="http://schemas.microsoft.com/office/drawing/2014/main" id="{382F6126-9BAE-AE82-C1DE-DC7CCE4C89FB}"/>
              </a:ext>
            </a:extLst>
          </p:cNvPr>
          <p:cNvSpPr txBox="1"/>
          <p:nvPr/>
        </p:nvSpPr>
        <p:spPr>
          <a:xfrm>
            <a:off x="465449" y="3238663"/>
            <a:ext cx="22621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判旨</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：請求一部認容</a:t>
            </a:r>
          </a:p>
        </p:txBody>
      </p:sp>
      <p:sp>
        <p:nvSpPr>
          <p:cNvPr id="8" name="テキスト ボックス 7">
            <a:extLst>
              <a:ext uri="{FF2B5EF4-FFF2-40B4-BE49-F238E27FC236}">
                <a16:creationId xmlns:a16="http://schemas.microsoft.com/office/drawing/2014/main" id="{7186D879-B9B1-0B57-9822-1C9AEC502AAA}"/>
              </a:ext>
            </a:extLst>
          </p:cNvPr>
          <p:cNvSpPr txBox="1"/>
          <p:nvPr/>
        </p:nvSpPr>
        <p:spPr>
          <a:xfrm>
            <a:off x="465450" y="2168774"/>
            <a:ext cx="11224037" cy="107721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600" b="0" i="0" u="none" strike="noStrike" kern="1200" cap="none" spc="0" normalizeH="0" baseline="0" noProof="0" dirty="0">
                <a:ln>
                  <a:noFill/>
                </a:ln>
                <a:solidFill>
                  <a:srgbClr val="00B0F0"/>
                </a:solidFill>
                <a:effectLst/>
                <a:uLnTx/>
                <a:uFillTx/>
                <a:latin typeface="游ゴシック" panose="020F0502020204030204"/>
                <a:ea typeface="游ゴシック" panose="020B0400000000000000" pitchFamily="50" charset="-128"/>
                <a:cs typeface="+mn-cs"/>
              </a:rPr>
              <a:t>再生債務者株式会社ナナボシ管財人である原告</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が</a:t>
            </a:r>
            <a:r>
              <a:rPr kumimoji="1" lang="en-US" altLang="ja-JP" sz="1600" b="0" i="0" u="none" strike="noStrike" kern="1200" cap="none" spc="0" normalizeH="0" baseline="0" noProof="0" dirty="0">
                <a:ln>
                  <a:noFill/>
                </a:ln>
                <a:solidFill>
                  <a:srgbClr val="00B0F0"/>
                </a:solidFill>
                <a:effectLst/>
                <a:uLnTx/>
                <a:uFillTx/>
                <a:latin typeface="游ゴシック" panose="020F0502020204030204"/>
                <a:ea typeface="游ゴシック" panose="020B0400000000000000" pitchFamily="50" charset="-128"/>
                <a:cs typeface="+mn-cs"/>
              </a:rPr>
              <a:t>Y</a:t>
            </a:r>
            <a:r>
              <a:rPr kumimoji="1" lang="ja-JP" altLang="en-US" sz="1600" b="0" i="0" u="none" strike="noStrike" kern="1200" cap="none" spc="0" normalizeH="0" baseline="0" noProof="0" dirty="0">
                <a:ln>
                  <a:noFill/>
                </a:ln>
                <a:solidFill>
                  <a:srgbClr val="00B0F0"/>
                </a:solidFill>
                <a:effectLst/>
                <a:uLnTx/>
                <a:uFillTx/>
                <a:latin typeface="游ゴシック" panose="020F0502020204030204"/>
                <a:ea typeface="游ゴシック" panose="020B0400000000000000" pitchFamily="50" charset="-128"/>
                <a:cs typeface="+mn-cs"/>
              </a:rPr>
              <a:t>（被告）に対しナナボシにおいて粉飾決算</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（平成</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10</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月期</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平成　</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13</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月期）</a:t>
            </a:r>
            <a:r>
              <a:rPr kumimoji="1" lang="ja-JP" altLang="en-US" sz="1600" b="0" i="0" u="none" strike="noStrike" kern="1200" cap="none" spc="0" normalizeH="0" baseline="0" noProof="0" dirty="0">
                <a:ln>
                  <a:noFill/>
                </a:ln>
                <a:solidFill>
                  <a:srgbClr val="00B0F0"/>
                </a:solidFill>
                <a:effectLst/>
                <a:uLnTx/>
                <a:uFillTx/>
                <a:latin typeface="游ゴシック" panose="020F0502020204030204"/>
                <a:ea typeface="游ゴシック" panose="020B0400000000000000" pitchFamily="50" charset="-128"/>
                <a:cs typeface="+mn-cs"/>
              </a:rPr>
              <a:t>を看破できなかったことにつき監査契約上の注意義務違反の債務不履行があり</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、これにより違法配当金相</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当額</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億</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8891</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万</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0835</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円及び粉飾実行に伴う社外流出金相当額</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8</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億</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3023</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万</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6317</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円の</a:t>
            </a:r>
            <a:r>
              <a:rPr kumimoji="1" lang="ja-JP" altLang="en-US" sz="1600" b="0" i="0" u="none" strike="noStrike" kern="1200" cap="none" spc="0" normalizeH="0" baseline="0" noProof="0" dirty="0">
                <a:ln>
                  <a:noFill/>
                </a:ln>
                <a:solidFill>
                  <a:srgbClr val="00B0F0"/>
                </a:solidFill>
                <a:effectLst/>
                <a:uLnTx/>
                <a:uFillTx/>
                <a:latin typeface="游ゴシック" panose="020F0502020204030204"/>
                <a:ea typeface="游ゴシック" panose="020B0400000000000000" pitchFamily="50" charset="-128"/>
                <a:cs typeface="+mn-cs"/>
              </a:rPr>
              <a:t>損害</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が生じたとして上記損害金及びこ　</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れに対する遅延損害金の</a:t>
            </a:r>
            <a:r>
              <a:rPr kumimoji="1" lang="ja-JP" altLang="en-US" sz="1600" b="0" i="0" u="none" strike="noStrike" kern="1200" cap="none" spc="0" normalizeH="0" baseline="0" noProof="0" dirty="0">
                <a:ln>
                  <a:noFill/>
                </a:ln>
                <a:solidFill>
                  <a:srgbClr val="00B0F0"/>
                </a:solidFill>
                <a:effectLst/>
                <a:uLnTx/>
                <a:uFillTx/>
                <a:latin typeface="游ゴシック" panose="020F0502020204030204"/>
                <a:ea typeface="游ゴシック" panose="020B0400000000000000" pitchFamily="50" charset="-128"/>
                <a:cs typeface="+mn-cs"/>
              </a:rPr>
              <a:t>支払い請求</a:t>
            </a:r>
          </a:p>
        </p:txBody>
      </p:sp>
      <p:sp>
        <p:nvSpPr>
          <p:cNvPr id="2" name="テキスト ボックス 1">
            <a:extLst>
              <a:ext uri="{FF2B5EF4-FFF2-40B4-BE49-F238E27FC236}">
                <a16:creationId xmlns:a16="http://schemas.microsoft.com/office/drawing/2014/main" id="{5B56F128-3F4D-9457-3D81-A9564457A762}"/>
              </a:ext>
            </a:extLst>
          </p:cNvPr>
          <p:cNvSpPr txBox="1"/>
          <p:nvPr/>
        </p:nvSpPr>
        <p:spPr>
          <a:xfrm>
            <a:off x="465448" y="860359"/>
            <a:ext cx="11224037" cy="584775"/>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srgbClr val="FF0000"/>
                </a:solidFill>
                <a:effectLst/>
                <a:uLnTx/>
                <a:uFillTx/>
                <a:latin typeface="游ゴシック" panose="020F0502020204030204"/>
                <a:ea typeface="游ゴシック" panose="020B0400000000000000" pitchFamily="50" charset="-128"/>
                <a:cs typeface="+mn-cs"/>
              </a:rPr>
              <a:t>会計監査人の会社に対する損害賠償責任を認めた初めての公表裁判例</a:t>
            </a:r>
            <a:r>
              <a:rPr kumimoji="1" lang="ja-JP" altLang="en-US" sz="16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srgbClr val="FF0000"/>
                </a:solidFill>
                <a:effectLst/>
                <a:uLnTx/>
                <a:uFillTx/>
                <a:latin typeface="游ゴシック" panose="020F0502020204030204"/>
                <a:ea typeface="游ゴシック" panose="020B0400000000000000" pitchFamily="50" charset="-128"/>
                <a:cs typeface="+mn-cs"/>
              </a:rPr>
              <a:t>会社法４２３条１項の会計監査人の負う善管注意義務（会社法３５０条、民法６４４条）の判断基準を明示</a:t>
            </a:r>
          </a:p>
        </p:txBody>
      </p:sp>
      <p:sp>
        <p:nvSpPr>
          <p:cNvPr id="5" name="テキスト ボックス 4">
            <a:extLst>
              <a:ext uri="{FF2B5EF4-FFF2-40B4-BE49-F238E27FC236}">
                <a16:creationId xmlns:a16="http://schemas.microsoft.com/office/drawing/2014/main" id="{2FF729EB-008E-6703-4C25-01471128550D}"/>
              </a:ext>
            </a:extLst>
          </p:cNvPr>
          <p:cNvSpPr txBox="1"/>
          <p:nvPr/>
        </p:nvSpPr>
        <p:spPr>
          <a:xfrm>
            <a:off x="465450" y="3523722"/>
            <a:ext cx="11224037"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→会計監査人の善管注意義務（民法</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644</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条）は、「通常実施すべき監査手続」に従い、個別の被監査会社の状況に応じ、</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監査計画策定、監査証拠入手により監査要点に応じて必要かつ十分と考えられる監査手続を実施すること。</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9" name="テキスト ボックス 8">
            <a:extLst>
              <a:ext uri="{FF2B5EF4-FFF2-40B4-BE49-F238E27FC236}">
                <a16:creationId xmlns:a16="http://schemas.microsoft.com/office/drawing/2014/main" id="{C8BCE0D3-57FC-5FBE-7E05-B9F5DDFF2F56}"/>
              </a:ext>
            </a:extLst>
          </p:cNvPr>
          <p:cNvSpPr txBox="1"/>
          <p:nvPr/>
        </p:nvSpPr>
        <p:spPr>
          <a:xfrm>
            <a:off x="465448" y="4494636"/>
            <a:ext cx="11224037"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→平成</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10</a:t>
            </a:r>
            <a:r>
              <a:rPr kumimoji="1" lang="ja-JP" altLang="en-US" sz="16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年</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a:t>
            </a:r>
            <a:r>
              <a:rPr kumimoji="1" lang="ja-JP" altLang="en-US" sz="16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月期</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6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平成</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13</a:t>
            </a:r>
            <a:r>
              <a:rPr kumimoji="1" lang="ja-JP" altLang="en-US" sz="16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年</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a:t>
            </a:r>
            <a:r>
              <a:rPr kumimoji="1" lang="ja-JP" altLang="en-US" sz="16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月期の「通常実施すべき監査手続」は「リスク・アプローチ」が妥当</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0" name="テキスト ボックス 9">
            <a:extLst>
              <a:ext uri="{FF2B5EF4-FFF2-40B4-BE49-F238E27FC236}">
                <a16:creationId xmlns:a16="http://schemas.microsoft.com/office/drawing/2014/main" id="{26611B8D-FCBB-CD34-57D4-F7929A14CEF8}"/>
              </a:ext>
            </a:extLst>
          </p:cNvPr>
          <p:cNvSpPr txBox="1"/>
          <p:nvPr/>
        </p:nvSpPr>
        <p:spPr>
          <a:xfrm>
            <a:off x="448313" y="4866747"/>
            <a:ext cx="1124117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→ナナボシの監査に当たり、「リスク・アプローチ」に基づきナナボシの固有リスクと内部統制上のリスクを考慮し、</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　監査計画を設定すべき</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1" name="テキスト ボックス 10">
            <a:extLst>
              <a:ext uri="{FF2B5EF4-FFF2-40B4-BE49-F238E27FC236}">
                <a16:creationId xmlns:a16="http://schemas.microsoft.com/office/drawing/2014/main" id="{CBCBC22C-CC50-574F-2EF4-B9FCC6786F5E}"/>
              </a:ext>
            </a:extLst>
          </p:cNvPr>
          <p:cNvSpPr txBox="1"/>
          <p:nvPr/>
        </p:nvSpPr>
        <p:spPr>
          <a:xfrm>
            <a:off x="465448" y="5401524"/>
            <a:ext cx="1122403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→平成</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13</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月期において御坊地区工事の実在性について追加監査手続を実施しなかった点が、「通常実施すべき監査手　</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続」を満たさないため</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Y</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の過失あり。ただし、平成</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13</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年</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3</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月期の違法配当額</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8575</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万円のうち、８割過失相殺、２割相当　</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額についてのみ</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Y</a:t>
            </a:r>
            <a:r>
              <a:rPr kumimoji="1" lang="ja-JP" altLang="en-US"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の賠償責任が認められた。</a:t>
            </a:r>
            <a:endPar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3" name="テキスト ボックス 12">
            <a:extLst>
              <a:ext uri="{FF2B5EF4-FFF2-40B4-BE49-F238E27FC236}">
                <a16:creationId xmlns:a16="http://schemas.microsoft.com/office/drawing/2014/main" id="{46B08D93-0B2E-1990-A2C9-DA60E836CFF4}"/>
              </a:ext>
            </a:extLst>
          </p:cNvPr>
          <p:cNvSpPr txBox="1"/>
          <p:nvPr/>
        </p:nvSpPr>
        <p:spPr>
          <a:xfrm>
            <a:off x="448313" y="6281361"/>
            <a:ext cx="364715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結論反対、理由付け反対。</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4" name="テキスト ボックス 13">
            <a:extLst>
              <a:ext uri="{FF2B5EF4-FFF2-40B4-BE49-F238E27FC236}">
                <a16:creationId xmlns:a16="http://schemas.microsoft.com/office/drawing/2014/main" id="{4A33AAFD-977F-C0C1-5EB1-974A00C5C505}"/>
              </a:ext>
            </a:extLst>
          </p:cNvPr>
          <p:cNvSpPr txBox="1"/>
          <p:nvPr/>
        </p:nvSpPr>
        <p:spPr>
          <a:xfrm>
            <a:off x="556055" y="4127489"/>
            <a:ext cx="11133430"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→会計監査人の善管注意義務（民法</a:t>
            </a:r>
            <a:r>
              <a:rPr kumimoji="1" lang="en-US" altLang="ja-JP" sz="16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644</a:t>
            </a:r>
            <a:r>
              <a:rPr kumimoji="1" lang="ja-JP" altLang="en-US" sz="16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条）は「通常実施すべき監査手続」、つまりその時の監査基準で判断。</a:t>
            </a:r>
          </a:p>
        </p:txBody>
      </p:sp>
    </p:spTree>
    <p:extLst>
      <p:ext uri="{BB962C8B-B14F-4D97-AF65-F5344CB8AC3E}">
        <p14:creationId xmlns:p14="http://schemas.microsoft.com/office/powerpoint/2010/main" val="3255526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62CD2A-2AD8-D360-53CE-B3FF2851B18E}"/>
              </a:ext>
            </a:extLst>
          </p:cNvPr>
          <p:cNvSpPr>
            <a:spLocks noGrp="1"/>
          </p:cNvSpPr>
          <p:nvPr>
            <p:ph type="title"/>
          </p:nvPr>
        </p:nvSpPr>
        <p:spPr>
          <a:xfrm>
            <a:off x="312420" y="84388"/>
            <a:ext cx="11567160" cy="942307"/>
          </a:xfrm>
        </p:spPr>
        <p:txBody>
          <a:bodyPr>
            <a:noAutofit/>
          </a:bodyPr>
          <a:lstStyle/>
          <a:p>
            <a:r>
              <a:rPr kumimoji="1" lang="ja-JP" altLang="en-US" sz="2400" dirty="0">
                <a:latin typeface="ＭＳ Ｐゴシック" panose="020B0600070205080204" pitchFamily="50" charset="-128"/>
                <a:ea typeface="ＭＳ Ｐゴシック" panose="020B0600070205080204" pitchFamily="50" charset="-128"/>
              </a:rPr>
              <a:t>③「内部統制の有効性の評価等を引き受けた監査法人に債務不履行はないとされた事例」</a:t>
            </a:r>
            <a:r>
              <a:rPr kumimoji="1" lang="en-US" altLang="ja-JP" sz="2400" dirty="0">
                <a:latin typeface="ＭＳ Ｐゴシック" panose="020B0600070205080204" pitchFamily="50" charset="-128"/>
                <a:ea typeface="ＭＳ Ｐゴシック" panose="020B0600070205080204" pitchFamily="50" charset="-128"/>
              </a:rPr>
              <a:t>【</a:t>
            </a:r>
            <a:r>
              <a:rPr kumimoji="1" lang="ja-JP" altLang="en-US" sz="2400" dirty="0">
                <a:latin typeface="ＭＳ Ｐゴシック" panose="020B0600070205080204" pitchFamily="50" charset="-128"/>
                <a:ea typeface="ＭＳ Ｐゴシック" panose="020B0600070205080204" pitchFamily="50" charset="-128"/>
              </a:rPr>
              <a:t>東京地判令和</a:t>
            </a:r>
            <a:r>
              <a:rPr kumimoji="1" lang="en-US" altLang="ja-JP" sz="2400" dirty="0">
                <a:latin typeface="ＭＳ Ｐゴシック" panose="020B0600070205080204" pitchFamily="50" charset="-128"/>
                <a:ea typeface="ＭＳ Ｐゴシック" panose="020B0600070205080204" pitchFamily="50" charset="-128"/>
              </a:rPr>
              <a:t>2</a:t>
            </a:r>
            <a:r>
              <a:rPr kumimoji="1" lang="ja-JP" altLang="en-US" sz="2400" dirty="0">
                <a:latin typeface="ＭＳ Ｐゴシック" panose="020B0600070205080204" pitchFamily="50" charset="-128"/>
                <a:ea typeface="ＭＳ Ｐゴシック" panose="020B0600070205080204" pitchFamily="50" charset="-128"/>
              </a:rPr>
              <a:t>年６月１日</a:t>
            </a:r>
            <a:r>
              <a:rPr kumimoji="1" lang="en-US" altLang="ja-JP" sz="2400" dirty="0">
                <a:latin typeface="ＭＳ Ｐゴシック" panose="020B0600070205080204" pitchFamily="50" charset="-128"/>
                <a:ea typeface="ＭＳ Ｐゴシック" panose="020B0600070205080204" pitchFamily="50" charset="-128"/>
              </a:rPr>
              <a:t>】</a:t>
            </a:r>
            <a:endParaRPr kumimoji="1" lang="ja-JP" altLang="en-US" sz="24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366A3177-6C42-8814-8748-AF857BC1ECFD}"/>
              </a:ext>
            </a:extLst>
          </p:cNvPr>
          <p:cNvSpPr>
            <a:spLocks noGrp="1"/>
          </p:cNvSpPr>
          <p:nvPr>
            <p:ph idx="1"/>
          </p:nvPr>
        </p:nvSpPr>
        <p:spPr>
          <a:xfrm>
            <a:off x="312420" y="1026695"/>
            <a:ext cx="11567160" cy="5370701"/>
          </a:xfrm>
        </p:spPr>
        <p:txBody>
          <a:bodyPr wrap="square">
            <a:spAutoFit/>
          </a:bodyPr>
          <a:lstStyle/>
          <a:p>
            <a:pPr marL="0" indent="0">
              <a:spcBef>
                <a:spcPts val="600"/>
              </a:spcBef>
              <a:buNone/>
            </a:pPr>
            <a:r>
              <a:rPr kumimoji="1" lang="en-US" altLang="ja-JP" sz="1600" dirty="0">
                <a:latin typeface="ＭＳ Ｐゴシック" panose="020B0600070205080204" pitchFamily="50" charset="-128"/>
                <a:ea typeface="ＭＳ Ｐゴシック" panose="020B0600070205080204" pitchFamily="50" charset="-128"/>
              </a:rPr>
              <a:t>【</a:t>
            </a:r>
            <a:r>
              <a:rPr kumimoji="1" lang="ja-JP" altLang="en-US" sz="1600" dirty="0">
                <a:latin typeface="ＭＳ Ｐゴシック" panose="020B0600070205080204" pitchFamily="50" charset="-128"/>
                <a:ea typeface="ＭＳ Ｐゴシック" panose="020B0600070205080204" pitchFamily="50" charset="-128"/>
              </a:rPr>
              <a:t>事実の概要</a:t>
            </a:r>
            <a:r>
              <a:rPr kumimoji="1" lang="en-US" altLang="ja-JP" sz="1600" dirty="0">
                <a:latin typeface="ＭＳ Ｐゴシック" panose="020B0600070205080204" pitchFamily="50" charset="-128"/>
                <a:ea typeface="ＭＳ Ｐゴシック" panose="020B0600070205080204" pitchFamily="50" charset="-128"/>
              </a:rPr>
              <a:t>】</a:t>
            </a:r>
          </a:p>
          <a:p>
            <a:pPr>
              <a:spcBef>
                <a:spcPts val="600"/>
              </a:spcBef>
            </a:pPr>
            <a:r>
              <a:rPr kumimoji="1" lang="ja-JP" altLang="en-US" sz="1600" dirty="0">
                <a:latin typeface="ＭＳ Ｐゴシック" panose="020B0600070205080204" pitchFamily="50" charset="-128"/>
                <a:ea typeface="ＭＳ Ｐゴシック" panose="020B0600070205080204" pitchFamily="50" charset="-128"/>
              </a:rPr>
              <a:t>被告監査法人は原告会社の内部統制の有効性評価および原告の株式評価を行った。</a:t>
            </a:r>
          </a:p>
          <a:p>
            <a:pPr>
              <a:spcBef>
                <a:spcPts val="600"/>
              </a:spcBef>
            </a:pPr>
            <a:r>
              <a:rPr kumimoji="1" lang="ja-JP" altLang="en-US" sz="1600" dirty="0">
                <a:latin typeface="ＭＳ Ｐゴシック" panose="020B0600070205080204" pitchFamily="50" charset="-128"/>
                <a:ea typeface="ＭＳ Ｐゴシック" panose="020B0600070205080204" pitchFamily="50" charset="-128"/>
              </a:rPr>
              <a:t>原告の請求：被告が直接確認義務を怠ったため、当時原告の従業員が原告会社等からの横領行為を原告が覚知することができず、その後も横領被害が続いたと主張して、被告に対し、債務不履行による損害賠償請求権に基づき、書面の交付日以降の横領被害額およびこれに対する遅延損害金の支払いを求めた。</a:t>
            </a:r>
          </a:p>
          <a:p>
            <a:pPr marL="0" indent="0">
              <a:spcBef>
                <a:spcPts val="600"/>
              </a:spcBef>
              <a:buNone/>
            </a:pPr>
            <a:r>
              <a:rPr kumimoji="1" lang="en-US" altLang="ja-JP" sz="1600" dirty="0">
                <a:latin typeface="ＭＳ Ｐゴシック" panose="020B0600070205080204" pitchFamily="50" charset="-128"/>
                <a:ea typeface="ＭＳ Ｐゴシック" panose="020B0600070205080204" pitchFamily="50" charset="-128"/>
              </a:rPr>
              <a:t>【</a:t>
            </a:r>
            <a:r>
              <a:rPr kumimoji="1" lang="ja-JP" altLang="en-US" sz="1600" dirty="0">
                <a:latin typeface="ＭＳ Ｐゴシック" panose="020B0600070205080204" pitchFamily="50" charset="-128"/>
                <a:ea typeface="ＭＳ Ｐゴシック" panose="020B0600070205080204" pitchFamily="50" charset="-128"/>
              </a:rPr>
              <a:t>関連条文</a:t>
            </a:r>
            <a:r>
              <a:rPr kumimoji="1" lang="en-US" altLang="ja-JP" sz="1600" dirty="0">
                <a:latin typeface="ＭＳ Ｐゴシック" panose="020B0600070205080204" pitchFamily="50" charset="-128"/>
                <a:ea typeface="ＭＳ Ｐゴシック" panose="020B0600070205080204" pitchFamily="50" charset="-128"/>
              </a:rPr>
              <a:t>】</a:t>
            </a:r>
            <a:r>
              <a:rPr kumimoji="1" lang="ja-JP" altLang="en-US" sz="1600" dirty="0">
                <a:latin typeface="ＭＳ Ｐゴシック" panose="020B0600070205080204" pitchFamily="50" charset="-128"/>
                <a:ea typeface="ＭＳ Ｐゴシック" panose="020B0600070205080204" pitchFamily="50" charset="-128"/>
              </a:rPr>
              <a:t>　平成</a:t>
            </a:r>
            <a:r>
              <a:rPr kumimoji="1" lang="en-US" altLang="ja-JP" sz="1600" dirty="0">
                <a:latin typeface="ＭＳ Ｐゴシック" panose="020B0600070205080204" pitchFamily="50" charset="-128"/>
                <a:ea typeface="ＭＳ Ｐゴシック" panose="020B0600070205080204" pitchFamily="50" charset="-128"/>
              </a:rPr>
              <a:t>29</a:t>
            </a:r>
            <a:r>
              <a:rPr kumimoji="1" lang="ja-JP" altLang="en-US" sz="1600" dirty="0">
                <a:latin typeface="ＭＳ Ｐゴシック" panose="020B0600070205080204" pitchFamily="50" charset="-128"/>
                <a:ea typeface="ＭＳ Ｐゴシック" panose="020B0600070205080204" pitchFamily="50" charset="-128"/>
              </a:rPr>
              <a:t>年法律第</a:t>
            </a:r>
            <a:r>
              <a:rPr kumimoji="1" lang="en-US" altLang="ja-JP" sz="1600" dirty="0">
                <a:latin typeface="ＭＳ Ｐゴシック" panose="020B0600070205080204" pitchFamily="50" charset="-128"/>
                <a:ea typeface="ＭＳ Ｐゴシック" panose="020B0600070205080204" pitchFamily="50" charset="-128"/>
              </a:rPr>
              <a:t>44</a:t>
            </a:r>
            <a:r>
              <a:rPr kumimoji="1" lang="ja-JP" altLang="en-US" sz="1600" dirty="0">
                <a:latin typeface="ＭＳ Ｐゴシック" panose="020B0600070205080204" pitchFamily="50" charset="-128"/>
                <a:ea typeface="ＭＳ Ｐゴシック" panose="020B0600070205080204" pitchFamily="50" charset="-128"/>
              </a:rPr>
              <a:t>号による改正前民法</a:t>
            </a:r>
            <a:r>
              <a:rPr kumimoji="1" lang="en-US" altLang="ja-JP" sz="1600" dirty="0">
                <a:latin typeface="ＭＳ Ｐゴシック" panose="020B0600070205080204" pitchFamily="50" charset="-128"/>
                <a:ea typeface="ＭＳ Ｐゴシック" panose="020B0600070205080204" pitchFamily="50" charset="-128"/>
              </a:rPr>
              <a:t>415</a:t>
            </a:r>
            <a:r>
              <a:rPr kumimoji="1" lang="ja-JP" altLang="en-US" sz="1600" dirty="0">
                <a:latin typeface="ＭＳ Ｐゴシック" panose="020B0600070205080204" pitchFamily="50" charset="-128"/>
                <a:ea typeface="ＭＳ Ｐゴシック" panose="020B0600070205080204" pitchFamily="50" charset="-128"/>
              </a:rPr>
              <a:t>条（債務不履行による損害賠償）</a:t>
            </a:r>
          </a:p>
          <a:p>
            <a:pPr marL="0" indent="0">
              <a:spcBef>
                <a:spcPts val="600"/>
              </a:spcBef>
              <a:buNone/>
            </a:pPr>
            <a:r>
              <a:rPr lang="en-US" altLang="ja-JP" sz="1600" dirty="0">
                <a:latin typeface="ＭＳ Ｐゴシック" panose="020B0600070205080204" pitchFamily="50" charset="-128"/>
                <a:ea typeface="ＭＳ Ｐゴシック" panose="020B0600070205080204" pitchFamily="50" charset="-128"/>
              </a:rPr>
              <a:t>【</a:t>
            </a:r>
            <a:r>
              <a:rPr kumimoji="1" lang="ja-JP" altLang="en-US" sz="1600" dirty="0">
                <a:latin typeface="ＭＳ Ｐゴシック" panose="020B0600070205080204" pitchFamily="50" charset="-128"/>
                <a:ea typeface="ＭＳ Ｐゴシック" panose="020B0600070205080204" pitchFamily="50" charset="-128"/>
              </a:rPr>
              <a:t>裁判所の結論と理由</a:t>
            </a:r>
            <a:r>
              <a:rPr lang="en-US" altLang="ja-JP" sz="1600" dirty="0">
                <a:latin typeface="ＭＳ Ｐゴシック" panose="020B0600070205080204" pitchFamily="50" charset="-128"/>
                <a:ea typeface="ＭＳ Ｐゴシック" panose="020B0600070205080204" pitchFamily="50" charset="-128"/>
              </a:rPr>
              <a:t>】</a:t>
            </a:r>
            <a:endParaRPr kumimoji="1" lang="en-US" altLang="ja-JP" sz="1600" dirty="0">
              <a:latin typeface="ＭＳ Ｐゴシック" panose="020B0600070205080204" pitchFamily="50" charset="-128"/>
              <a:ea typeface="ＭＳ Ｐゴシック" panose="020B0600070205080204" pitchFamily="50" charset="-128"/>
            </a:endParaRPr>
          </a:p>
          <a:p>
            <a:pPr>
              <a:spcBef>
                <a:spcPts val="600"/>
              </a:spcBef>
            </a:pPr>
            <a:r>
              <a:rPr kumimoji="1" lang="ja-JP" altLang="en-US" sz="1600" dirty="0">
                <a:latin typeface="ＭＳ Ｐゴシック" panose="020B0600070205080204" pitchFamily="50" charset="-128"/>
                <a:ea typeface="ＭＳ Ｐゴシック" panose="020B0600070205080204" pitchFamily="50" charset="-128"/>
              </a:rPr>
              <a:t>被告が、本件口座の残高証明書または通帳の原本を直接確認する義務を負うものとは認められないとした。</a:t>
            </a:r>
            <a:endParaRPr kumimoji="1" lang="en-US" altLang="ja-JP" sz="1600" dirty="0">
              <a:latin typeface="ＭＳ Ｐゴシック" panose="020B0600070205080204" pitchFamily="50" charset="-128"/>
              <a:ea typeface="ＭＳ Ｐゴシック" panose="020B0600070205080204" pitchFamily="50" charset="-128"/>
            </a:endParaRPr>
          </a:p>
          <a:p>
            <a:pPr marL="449263" indent="-342900">
              <a:spcBef>
                <a:spcPts val="600"/>
              </a:spcBef>
              <a:buFont typeface="+mj-ea"/>
              <a:buAutoNum type="circleNumDbPlain"/>
            </a:pPr>
            <a:r>
              <a:rPr kumimoji="1" lang="ja-JP" altLang="en-US" sz="1600" dirty="0">
                <a:latin typeface="ＭＳ Ｐゴシック" panose="020B0600070205080204" pitchFamily="50" charset="-128"/>
                <a:ea typeface="ＭＳ Ｐゴシック" panose="020B0600070205080204" pitchFamily="50" charset="-128"/>
              </a:rPr>
              <a:t>内部統制の有効性評価という観点からすると、収集した情報・資料を基に、実際の預貯金残高と帳簿残高の不一致が生じ得る仕組みになっていないかを検証すれば足りるものというべきであるから、収集資料の正確性に具体的な疑義が生じているような状況でない限り、当該収集情報の作成に偽装、不正が介在しないことの検証までは求められていないものと解すべき</a:t>
            </a:r>
            <a:endParaRPr kumimoji="1" lang="en-US" altLang="ja-JP" sz="1600" dirty="0">
              <a:latin typeface="ＭＳ Ｐゴシック" panose="020B0600070205080204" pitchFamily="50" charset="-128"/>
              <a:ea typeface="ＭＳ Ｐゴシック" panose="020B0600070205080204" pitchFamily="50" charset="-128"/>
            </a:endParaRPr>
          </a:p>
          <a:p>
            <a:pPr marL="449263" indent="-342900">
              <a:spcBef>
                <a:spcPts val="600"/>
              </a:spcBef>
              <a:buFont typeface="+mj-ea"/>
              <a:buAutoNum type="circleNumDbPlain"/>
            </a:pPr>
            <a:r>
              <a:rPr kumimoji="1" lang="ja-JP" altLang="en-US" sz="1600" dirty="0">
                <a:latin typeface="ＭＳ Ｐゴシック" panose="020B0600070205080204" pitchFamily="50" charset="-128"/>
                <a:ea typeface="ＭＳ Ｐゴシック" panose="020B0600070205080204" pitchFamily="50" charset="-128"/>
              </a:rPr>
              <a:t>企業価値算定において、会計情報の信頼性の検証は算定目的の本質部分ではなく、別段の合意がない限り、評価対象会社から入手した資料に信頼性があると仮定して算定すれば足りるものと解すべき</a:t>
            </a:r>
            <a:endParaRPr kumimoji="1" lang="en-US" altLang="ja-JP" sz="1600" dirty="0">
              <a:latin typeface="ＭＳ Ｐゴシック" panose="020B0600070205080204" pitchFamily="50" charset="-128"/>
              <a:ea typeface="ＭＳ Ｐゴシック" panose="020B0600070205080204" pitchFamily="50" charset="-128"/>
            </a:endParaRPr>
          </a:p>
          <a:p>
            <a:pPr marL="449263" indent="-342900">
              <a:spcBef>
                <a:spcPts val="600"/>
              </a:spcBef>
              <a:buFont typeface="+mj-ea"/>
              <a:buAutoNum type="circleNumDbPlain"/>
            </a:pPr>
            <a:r>
              <a:rPr kumimoji="1" lang="ja-JP" altLang="en-US" sz="1600" dirty="0">
                <a:latin typeface="ＭＳ Ｐゴシック" panose="020B0600070205080204" pitchFamily="50" charset="-128"/>
                <a:ea typeface="ＭＳ Ｐゴシック" panose="020B0600070205080204" pitchFamily="50" charset="-128"/>
              </a:rPr>
              <a:t>公認会計士法、日本公認会計士協会会則、倫理規則などに基づき、専門業務を提供するにあたって、監査法人として負う一般義務から原本確認義務を導くことは困難である</a:t>
            </a:r>
            <a:endParaRPr kumimoji="1" lang="en-US" altLang="ja-JP" sz="1600" dirty="0">
              <a:latin typeface="ＭＳ Ｐゴシック" panose="020B0600070205080204" pitchFamily="50" charset="-128"/>
              <a:ea typeface="ＭＳ Ｐゴシック" panose="020B0600070205080204" pitchFamily="50" charset="-128"/>
            </a:endParaRPr>
          </a:p>
          <a:p>
            <a:pPr marL="0" indent="0">
              <a:spcBef>
                <a:spcPts val="600"/>
              </a:spcBef>
              <a:buNone/>
            </a:pPr>
            <a:r>
              <a:rPr lang="en-US" altLang="ja-JP" sz="1600" dirty="0">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私見</a:t>
            </a:r>
            <a:r>
              <a:rPr lang="en-US" altLang="ja-JP" sz="1600" dirty="0">
                <a:latin typeface="ＭＳ Ｐゴシック" panose="020B0600070205080204" pitchFamily="50" charset="-128"/>
                <a:ea typeface="ＭＳ Ｐゴシック" panose="020B0600070205080204" pitchFamily="50" charset="-128"/>
              </a:rPr>
              <a:t>】</a:t>
            </a:r>
            <a:r>
              <a:rPr lang="ja-JP" altLang="en-US" sz="1600" dirty="0">
                <a:latin typeface="ＭＳ Ｐゴシック" panose="020B0600070205080204" pitchFamily="50" charset="-128"/>
                <a:ea typeface="ＭＳ Ｐゴシック" panose="020B0600070205080204" pitchFamily="50" charset="-128"/>
              </a:rPr>
              <a:t>　</a:t>
            </a:r>
            <a:r>
              <a:rPr kumimoji="1" lang="ja-JP" altLang="en-US" sz="1600" dirty="0">
                <a:latin typeface="ＭＳ Ｐゴシック" panose="020B0600070205080204" pitchFamily="50" charset="-128"/>
                <a:ea typeface="ＭＳ Ｐゴシック" panose="020B0600070205080204" pitchFamily="50" charset="-128"/>
              </a:rPr>
              <a:t>裁判所の結論に反対</a:t>
            </a:r>
            <a:endParaRPr kumimoji="1" lang="en-US" altLang="ja-JP" sz="1600" dirty="0">
              <a:latin typeface="ＭＳ Ｐゴシック" panose="020B0600070205080204" pitchFamily="50" charset="-128"/>
              <a:ea typeface="ＭＳ Ｐゴシック" panose="020B0600070205080204" pitchFamily="50" charset="-128"/>
            </a:endParaRPr>
          </a:p>
          <a:p>
            <a:pPr>
              <a:spcBef>
                <a:spcPts val="600"/>
              </a:spcBef>
            </a:pPr>
            <a:r>
              <a:rPr lang="ja-JP" altLang="en-US" sz="1600" dirty="0">
                <a:latin typeface="ＭＳ Ｐゴシック" panose="020B0600070205080204" pitchFamily="50" charset="-128"/>
                <a:ea typeface="ＭＳ Ｐゴシック" panose="020B0600070205080204" pitchFamily="50" charset="-128"/>
              </a:rPr>
              <a:t>被告監査人は評価手続の結果、取引先金融機関への残高確認を実施したが回収できないものがあったこと、金融機関からの回答と帳簿残高と一部不整合が起きていたこと、原告のファームバンキングシステムについてデータの登録権限と承認（実行）権限を同一のユーザーが所有しており当該ユーザーは会計システム上の伝票起案も実施可能な状態であったこと、を認識していた。</a:t>
            </a:r>
            <a:endParaRPr lang="en-US" altLang="ja-JP" sz="1600" dirty="0">
              <a:latin typeface="ＭＳ Ｐゴシック" panose="020B0600070205080204" pitchFamily="50" charset="-128"/>
              <a:ea typeface="ＭＳ Ｐゴシック" panose="020B0600070205080204" pitchFamily="50" charset="-128"/>
            </a:endParaRPr>
          </a:p>
          <a:p>
            <a:pPr>
              <a:spcBef>
                <a:spcPts val="600"/>
              </a:spcBef>
            </a:pPr>
            <a:r>
              <a:rPr lang="ja-JP" altLang="en-US" sz="1600" dirty="0">
                <a:latin typeface="ＭＳ Ｐゴシック" panose="020B0600070205080204" pitchFamily="50" charset="-128"/>
                <a:ea typeface="ＭＳ Ｐゴシック" panose="020B0600070205080204" pitchFamily="50" charset="-128"/>
              </a:rPr>
              <a:t>不正が起こり得る状況を認識しており、実際に残高確認結果と帳簿に不整合があるため、不正の疑義があったと考えられる。</a:t>
            </a:r>
            <a:endParaRPr kumimoji="1" lang="ja-JP" altLang="en-US" sz="16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090606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2D383C95-9C54-84EB-D4B3-AD4CEBE2CDAE}"/>
              </a:ext>
            </a:extLst>
          </p:cNvPr>
          <p:cNvSpPr txBox="1"/>
          <p:nvPr/>
        </p:nvSpPr>
        <p:spPr>
          <a:xfrm>
            <a:off x="209734" y="253515"/>
            <a:ext cx="11740388" cy="1015663"/>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lang="ja-JP" altLang="en-US" sz="3600" b="1" dirty="0">
                <a:solidFill>
                  <a:prstClr val="black"/>
                </a:solidFill>
                <a:latin typeface="游ゴシック" panose="020F0502020204030204"/>
                <a:ea typeface="游ゴシック" panose="020B0400000000000000" pitchFamily="50" charset="-128"/>
              </a:rPr>
              <a:t>④ </a:t>
            </a:r>
            <a:r>
              <a:rPr lang="ja-JP" altLang="en-US" sz="2400" b="1" dirty="0">
                <a:solidFill>
                  <a:prstClr val="black"/>
                </a:solidFill>
                <a:latin typeface="游ゴシック" panose="020F0502020204030204"/>
                <a:ea typeface="游ゴシック" panose="020B0400000000000000" pitchFamily="50" charset="-128"/>
              </a:rPr>
              <a:t>ジャスダック上場企業　ＵＥ社Ｏ</a:t>
            </a:r>
            <a:r>
              <a:rPr lang="en-US" altLang="ja-JP" sz="2400" b="1" dirty="0">
                <a:solidFill>
                  <a:prstClr val="black"/>
                </a:solidFill>
                <a:latin typeface="游ゴシック" panose="020F0502020204030204"/>
                <a:ea typeface="游ゴシック" panose="020B0400000000000000" pitchFamily="50" charset="-128"/>
              </a:rPr>
              <a:t>K</a:t>
            </a:r>
            <a:r>
              <a:rPr lang="ja-JP" altLang="en-US" sz="2400" b="1" dirty="0">
                <a:solidFill>
                  <a:prstClr val="black"/>
                </a:solidFill>
                <a:latin typeface="游ゴシック" panose="020F0502020204030204"/>
                <a:ea typeface="游ゴシック" panose="020B0400000000000000" pitchFamily="50" charset="-128"/>
              </a:rPr>
              <a:t>氏に対する善管注意義務・忠実義務違反に</a:t>
            </a:r>
            <a:endParaRPr lang="en-US" altLang="ja-JP" sz="2400" b="1" dirty="0">
              <a:solidFill>
                <a:prstClr val="black"/>
              </a:solidFill>
              <a:latin typeface="游ゴシック" panose="020F0502020204030204"/>
              <a:ea typeface="游ゴシック" panose="020B0400000000000000" pitchFamily="50" charset="-128"/>
            </a:endParaRPr>
          </a:p>
          <a:p>
            <a:pPr marL="0" marR="0" lvl="0" indent="0" defTabSz="914400" rtl="0" eaLnBrk="1" fontAlgn="auto" latinLnBrk="0" hangingPunct="1">
              <a:lnSpc>
                <a:spcPct val="100000"/>
              </a:lnSpc>
              <a:spcBef>
                <a:spcPts val="0"/>
              </a:spcBef>
              <a:spcAft>
                <a:spcPts val="0"/>
              </a:spcAft>
              <a:buClrTx/>
              <a:buSzTx/>
              <a:buFontTx/>
              <a:buNone/>
              <a:tabLst/>
              <a:defRPr/>
            </a:pPr>
            <a:r>
              <a:rPr lang="en-US" altLang="ja-JP" sz="2400" b="1" dirty="0">
                <a:solidFill>
                  <a:prstClr val="black"/>
                </a:solidFill>
                <a:latin typeface="游ゴシック" panose="020F0502020204030204"/>
                <a:ea typeface="游ゴシック" panose="020B0400000000000000" pitchFamily="50" charset="-128"/>
              </a:rPr>
              <a:t>       </a:t>
            </a:r>
            <a:r>
              <a:rPr lang="ja-JP" altLang="en-US" sz="2400" b="1" dirty="0">
                <a:solidFill>
                  <a:prstClr val="black"/>
                </a:solidFill>
                <a:latin typeface="游ゴシック" panose="020F0502020204030204"/>
                <a:ea typeface="游ゴシック" panose="020B0400000000000000" pitchFamily="50" charset="-128"/>
              </a:rPr>
              <a:t>対する損害賠償請求</a:t>
            </a:r>
            <a:r>
              <a:rPr lang="en-US" altLang="ja-JP" sz="2400" b="1" dirty="0">
                <a:solidFill>
                  <a:prstClr val="black"/>
                </a:solidFill>
                <a:latin typeface="游ゴシック" panose="020F0502020204030204"/>
                <a:ea typeface="游ゴシック" panose="020B0400000000000000" pitchFamily="50" charset="-128"/>
              </a:rPr>
              <a:t>【</a:t>
            </a:r>
            <a:r>
              <a:rPr lang="ja-JP" altLang="en-US" sz="2400" b="1" dirty="0">
                <a:solidFill>
                  <a:prstClr val="black"/>
                </a:solidFill>
                <a:latin typeface="游ゴシック" panose="020F0502020204030204"/>
                <a:ea typeface="游ゴシック" panose="020B0400000000000000" pitchFamily="50" charset="-128"/>
              </a:rPr>
              <a:t>東京高等裁判所　控訴審：</a:t>
            </a:r>
            <a:r>
              <a:rPr lang="en-US" altLang="ja-JP" sz="2400" b="1" dirty="0">
                <a:solidFill>
                  <a:prstClr val="black"/>
                </a:solidFill>
                <a:latin typeface="游ゴシック" panose="020F0502020204030204"/>
                <a:ea typeface="游ゴシック" panose="020B0400000000000000" pitchFamily="50" charset="-128"/>
              </a:rPr>
              <a:t>2019</a:t>
            </a:r>
            <a:r>
              <a:rPr lang="ja-JP" altLang="en-US" sz="2400" b="1" dirty="0">
                <a:solidFill>
                  <a:prstClr val="black"/>
                </a:solidFill>
                <a:latin typeface="游ゴシック" panose="020F0502020204030204"/>
                <a:ea typeface="游ゴシック" panose="020B0400000000000000" pitchFamily="50" charset="-128"/>
              </a:rPr>
              <a:t>年</a:t>
            </a:r>
            <a:r>
              <a:rPr lang="en-US" altLang="ja-JP" sz="2400" b="1" dirty="0">
                <a:solidFill>
                  <a:prstClr val="black"/>
                </a:solidFill>
                <a:latin typeface="游ゴシック" panose="020F0502020204030204"/>
                <a:ea typeface="游ゴシック" panose="020B0400000000000000" pitchFamily="50" charset="-128"/>
              </a:rPr>
              <a:t>9</a:t>
            </a:r>
            <a:r>
              <a:rPr lang="ja-JP" altLang="en-US" sz="2400" b="1" dirty="0">
                <a:solidFill>
                  <a:prstClr val="black"/>
                </a:solidFill>
                <a:latin typeface="游ゴシック" panose="020F0502020204030204"/>
                <a:ea typeface="游ゴシック" panose="020B0400000000000000" pitchFamily="50" charset="-128"/>
              </a:rPr>
              <a:t>月</a:t>
            </a:r>
            <a:r>
              <a:rPr lang="en-US" altLang="ja-JP" sz="2400" b="1" dirty="0">
                <a:solidFill>
                  <a:prstClr val="black"/>
                </a:solidFill>
                <a:latin typeface="游ゴシック" panose="020F0502020204030204"/>
                <a:ea typeface="游ゴシック" panose="020B0400000000000000" pitchFamily="50" charset="-128"/>
              </a:rPr>
              <a:t>16</a:t>
            </a:r>
            <a:r>
              <a:rPr lang="ja-JP" altLang="en-US" sz="2400" b="1" dirty="0">
                <a:solidFill>
                  <a:prstClr val="black"/>
                </a:solidFill>
                <a:latin typeface="游ゴシック" panose="020F0502020204030204"/>
                <a:ea typeface="游ゴシック" panose="020B0400000000000000" pitchFamily="50" charset="-128"/>
              </a:rPr>
              <a:t>日判決</a:t>
            </a:r>
            <a:r>
              <a:rPr lang="en-US" altLang="ja-JP" sz="2400" b="1" dirty="0">
                <a:solidFill>
                  <a:prstClr val="black"/>
                </a:solidFill>
                <a:latin typeface="游ゴシック" panose="020F0502020204030204"/>
                <a:ea typeface="游ゴシック" panose="020B0400000000000000" pitchFamily="50" charset="-128"/>
              </a:rPr>
              <a:t>】</a:t>
            </a:r>
            <a:endParaRPr kumimoji="1" lang="ja-JP" altLang="en-US" sz="2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6" name="テキスト ボックス 5">
            <a:extLst>
              <a:ext uri="{FF2B5EF4-FFF2-40B4-BE49-F238E27FC236}">
                <a16:creationId xmlns:a16="http://schemas.microsoft.com/office/drawing/2014/main" id="{08945EBF-D898-2F46-ADF8-21E2B9ED5206}"/>
              </a:ext>
            </a:extLst>
          </p:cNvPr>
          <p:cNvSpPr txBox="1"/>
          <p:nvPr/>
        </p:nvSpPr>
        <p:spPr>
          <a:xfrm>
            <a:off x="448312" y="2188371"/>
            <a:ext cx="11224037" cy="175432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u="sng" dirty="0">
                <a:solidFill>
                  <a:prstClr val="black"/>
                </a:solidFill>
                <a:latin typeface="游ゴシック" panose="020F0502020204030204"/>
                <a:ea typeface="游ゴシック" panose="020B0400000000000000" pitchFamily="50" charset="-128"/>
              </a:rPr>
              <a:t>事案の概要</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lang="ja-JP" altLang="en-US" dirty="0">
                <a:solidFill>
                  <a:prstClr val="black"/>
                </a:solidFill>
                <a:latin typeface="游ゴシック" panose="020F0502020204030204"/>
                <a:ea typeface="游ゴシック" panose="020B0400000000000000" pitchFamily="50" charset="-128"/>
              </a:rPr>
              <a:t>遊戯機器会社</a:t>
            </a:r>
            <a:r>
              <a:rPr lang="en-US" altLang="ja-JP" dirty="0">
                <a:solidFill>
                  <a:prstClr val="black"/>
                </a:solidFill>
                <a:latin typeface="游ゴシック" panose="020F0502020204030204"/>
                <a:ea typeface="游ゴシック" panose="020B0400000000000000" pitchFamily="50" charset="-128"/>
              </a:rPr>
              <a:t>UE</a:t>
            </a:r>
            <a:r>
              <a:rPr lang="ja-JP" altLang="en-US" dirty="0">
                <a:solidFill>
                  <a:prstClr val="black"/>
                </a:solidFill>
                <a:latin typeface="游ゴシック" panose="020F0502020204030204"/>
                <a:ea typeface="游ゴシック" panose="020B0400000000000000" pitchFamily="50" charset="-128"/>
              </a:rPr>
              <a:t>社の</a:t>
            </a:r>
            <a:r>
              <a:rPr lang="ja-JP" altLang="en-US" b="1" dirty="0">
                <a:solidFill>
                  <a:prstClr val="black"/>
                </a:solidFill>
                <a:latin typeface="游ゴシック" panose="020F0502020204030204"/>
                <a:ea typeface="游ゴシック" panose="020B0400000000000000" pitchFamily="50" charset="-128"/>
              </a:rPr>
              <a:t>創業者</a:t>
            </a:r>
            <a:r>
              <a:rPr lang="en-US" altLang="ja-JP" b="1" dirty="0">
                <a:solidFill>
                  <a:prstClr val="black"/>
                </a:solidFill>
                <a:latin typeface="游ゴシック" panose="020F0502020204030204"/>
                <a:ea typeface="游ゴシック" panose="020B0400000000000000" pitchFamily="50" charset="-128"/>
              </a:rPr>
              <a:t>OK</a:t>
            </a:r>
            <a:r>
              <a:rPr lang="ja-JP" altLang="en-US" b="1" dirty="0">
                <a:solidFill>
                  <a:prstClr val="black"/>
                </a:solidFill>
                <a:latin typeface="游ゴシック" panose="020F0502020204030204"/>
                <a:ea typeface="游ゴシック" panose="020B0400000000000000" pitchFamily="50" charset="-128"/>
              </a:rPr>
              <a:t>氏は</a:t>
            </a:r>
            <a:r>
              <a:rPr lang="ja-JP" altLang="en-US" dirty="0">
                <a:solidFill>
                  <a:prstClr val="black"/>
                </a:solidFill>
                <a:latin typeface="游ゴシック" panose="020F0502020204030204"/>
                <a:ea typeface="游ゴシック" panose="020B0400000000000000" pitchFamily="50" charset="-128"/>
              </a:rPr>
              <a:t>、</a:t>
            </a:r>
            <a:r>
              <a:rPr lang="en-US" altLang="ja-JP" dirty="0">
                <a:solidFill>
                  <a:prstClr val="black"/>
                </a:solidFill>
                <a:latin typeface="游ゴシック" panose="020F0502020204030204"/>
                <a:ea typeface="游ゴシック" panose="020B0400000000000000" pitchFamily="50" charset="-128"/>
              </a:rPr>
              <a:t>UE</a:t>
            </a:r>
            <a:r>
              <a:rPr lang="ja-JP" altLang="en-US" dirty="0">
                <a:solidFill>
                  <a:prstClr val="black"/>
                </a:solidFill>
                <a:latin typeface="游ゴシック" panose="020F0502020204030204"/>
                <a:ea typeface="游ゴシック" panose="020B0400000000000000" pitchFamily="50" charset="-128"/>
              </a:rPr>
              <a:t>社代表取締役社長・会長を歴任した後、</a:t>
            </a:r>
            <a:r>
              <a:rPr lang="ja-JP" altLang="en-US" b="1" dirty="0">
                <a:solidFill>
                  <a:prstClr val="black"/>
                </a:solidFill>
                <a:latin typeface="游ゴシック" panose="020F0502020204030204"/>
                <a:ea typeface="游ゴシック" panose="020B0400000000000000" pitchFamily="50" charset="-128"/>
              </a:rPr>
              <a:t>完全子会社</a:t>
            </a:r>
            <a:r>
              <a:rPr lang="en-US" altLang="ja-JP" b="1" dirty="0">
                <a:solidFill>
                  <a:prstClr val="black"/>
                </a:solidFill>
                <a:latin typeface="游ゴシック" panose="020F0502020204030204"/>
                <a:ea typeface="游ゴシック" panose="020B0400000000000000" pitchFamily="50" charset="-128"/>
              </a:rPr>
              <a:t>TRA</a:t>
            </a:r>
            <a:r>
              <a:rPr lang="ja-JP" altLang="en-US" b="1" dirty="0">
                <a:solidFill>
                  <a:prstClr val="black"/>
                </a:solidFill>
                <a:latin typeface="游ゴシック" panose="020F0502020204030204"/>
                <a:ea typeface="游ゴシック" panose="020B0400000000000000" pitchFamily="50" charset="-128"/>
              </a:rPr>
              <a:t>や親会社</a:t>
            </a:r>
            <a:r>
              <a:rPr lang="en-US" altLang="ja-JP" b="1" dirty="0">
                <a:solidFill>
                  <a:prstClr val="black"/>
                </a:solidFill>
                <a:latin typeface="游ゴシック" panose="020F0502020204030204"/>
                <a:ea typeface="游ゴシック" panose="020B0400000000000000" pitchFamily="50" charset="-128"/>
              </a:rPr>
              <a:t>OHL</a:t>
            </a:r>
            <a:r>
              <a:rPr lang="ja-JP" altLang="en-US" b="1" dirty="0">
                <a:solidFill>
                  <a:prstClr val="black"/>
                </a:solidFill>
                <a:latin typeface="游ゴシック" panose="020F0502020204030204"/>
                <a:ea typeface="游ゴシック" panose="020B0400000000000000" pitchFamily="50" charset="-128"/>
              </a:rPr>
              <a:t>において唯一の取締役</a:t>
            </a:r>
            <a:r>
              <a:rPr lang="ja-JP" altLang="en-US" dirty="0">
                <a:solidFill>
                  <a:prstClr val="black"/>
                </a:solidFill>
                <a:latin typeface="游ゴシック" panose="020F0502020204030204"/>
                <a:ea typeface="游ゴシック" panose="020B0400000000000000" pitchFamily="50" charset="-128"/>
              </a:rPr>
              <a:t>を務めていた。</a:t>
            </a:r>
            <a:r>
              <a:rPr lang="en-US" altLang="ja-JP" b="1" dirty="0">
                <a:solidFill>
                  <a:prstClr val="black"/>
                </a:solidFill>
                <a:latin typeface="游ゴシック" panose="020F0502020204030204"/>
                <a:ea typeface="游ゴシック" panose="020B0400000000000000" pitchFamily="50" charset="-128"/>
              </a:rPr>
              <a:t>2015</a:t>
            </a:r>
            <a:r>
              <a:rPr lang="ja-JP" altLang="en-US" b="1" dirty="0">
                <a:solidFill>
                  <a:prstClr val="black"/>
                </a:solidFill>
                <a:latin typeface="游ゴシック" panose="020F0502020204030204"/>
                <a:ea typeface="游ゴシック" panose="020B0400000000000000" pitchFamily="50" charset="-128"/>
              </a:rPr>
              <a:t>年頃、</a:t>
            </a:r>
            <a:r>
              <a:rPr lang="en-US" altLang="ja-JP" dirty="0">
                <a:solidFill>
                  <a:prstClr val="black"/>
                </a:solidFill>
                <a:latin typeface="游ゴシック" panose="020F0502020204030204"/>
                <a:ea typeface="游ゴシック" panose="020B0400000000000000" pitchFamily="50" charset="-128"/>
              </a:rPr>
              <a:t>TRA</a:t>
            </a:r>
            <a:r>
              <a:rPr lang="ja-JP" altLang="en-US" dirty="0">
                <a:solidFill>
                  <a:prstClr val="black"/>
                </a:solidFill>
                <a:latin typeface="游ゴシック" panose="020F0502020204030204"/>
                <a:ea typeface="游ゴシック" panose="020B0400000000000000" pitchFamily="50" charset="-128"/>
              </a:rPr>
              <a:t>から第三者に約</a:t>
            </a:r>
            <a:r>
              <a:rPr lang="en-US" altLang="ja-JP" dirty="0">
                <a:solidFill>
                  <a:prstClr val="black"/>
                </a:solidFill>
                <a:latin typeface="游ゴシック" panose="020F0502020204030204"/>
                <a:ea typeface="游ゴシック" panose="020B0400000000000000" pitchFamily="50" charset="-128"/>
              </a:rPr>
              <a:t>20</a:t>
            </a:r>
            <a:r>
              <a:rPr lang="ja-JP" altLang="en-US" dirty="0">
                <a:solidFill>
                  <a:prstClr val="black"/>
                </a:solidFill>
                <a:latin typeface="游ゴシック" panose="020F0502020204030204"/>
                <a:ea typeface="游ゴシック" panose="020B0400000000000000" pitchFamily="50" charset="-128"/>
              </a:rPr>
              <a:t>億円を無断で貸し付け、無断で</a:t>
            </a:r>
            <a:r>
              <a:rPr lang="en-US" altLang="ja-JP" dirty="0">
                <a:solidFill>
                  <a:prstClr val="black"/>
                </a:solidFill>
                <a:latin typeface="游ゴシック" panose="020F0502020204030204"/>
                <a:ea typeface="游ゴシック" panose="020B0400000000000000" pitchFamily="50" charset="-128"/>
              </a:rPr>
              <a:t>TRA</a:t>
            </a:r>
            <a:r>
              <a:rPr lang="ja-JP" altLang="en-US" dirty="0">
                <a:solidFill>
                  <a:prstClr val="black"/>
                </a:solidFill>
                <a:latin typeface="游ゴシック" panose="020F0502020204030204"/>
                <a:ea typeface="游ゴシック" panose="020B0400000000000000" pitchFamily="50" charset="-128"/>
              </a:rPr>
              <a:t>から約</a:t>
            </a:r>
            <a:r>
              <a:rPr lang="en-US" altLang="ja-JP" dirty="0">
                <a:solidFill>
                  <a:prstClr val="black"/>
                </a:solidFill>
                <a:latin typeface="游ゴシック" panose="020F0502020204030204"/>
                <a:ea typeface="游ゴシック" panose="020B0400000000000000" pitchFamily="50" charset="-128"/>
              </a:rPr>
              <a:t>2</a:t>
            </a:r>
            <a:r>
              <a:rPr lang="ja-JP" altLang="en-US" dirty="0">
                <a:solidFill>
                  <a:prstClr val="black"/>
                </a:solidFill>
                <a:latin typeface="游ゴシック" panose="020F0502020204030204"/>
                <a:ea typeface="游ゴシック" panose="020B0400000000000000" pitchFamily="50" charset="-128"/>
              </a:rPr>
              <a:t>億円の受取人白地の小切手を振り出し、借入を行う再に</a:t>
            </a:r>
            <a:r>
              <a:rPr lang="en-US" altLang="ja-JP" dirty="0">
                <a:solidFill>
                  <a:prstClr val="black"/>
                </a:solidFill>
                <a:latin typeface="游ゴシック" panose="020F0502020204030204"/>
                <a:ea typeface="游ゴシック" panose="020B0400000000000000" pitchFamily="50" charset="-128"/>
              </a:rPr>
              <a:t>UE</a:t>
            </a:r>
            <a:r>
              <a:rPr lang="ja-JP" altLang="en-US" dirty="0">
                <a:solidFill>
                  <a:prstClr val="black"/>
                </a:solidFill>
                <a:latin typeface="游ゴシック" panose="020F0502020204030204"/>
                <a:ea typeface="游ゴシック" panose="020B0400000000000000" pitchFamily="50" charset="-128"/>
              </a:rPr>
              <a:t>社の海外孫会社の</a:t>
            </a:r>
            <a:r>
              <a:rPr lang="en-US" altLang="ja-JP" dirty="0">
                <a:solidFill>
                  <a:prstClr val="black"/>
                </a:solidFill>
                <a:latin typeface="游ゴシック" panose="020F0502020204030204"/>
                <a:ea typeface="游ゴシック" panose="020B0400000000000000" pitchFamily="50" charset="-128"/>
              </a:rPr>
              <a:t>UE</a:t>
            </a:r>
            <a:r>
              <a:rPr lang="ja-JP" altLang="en-US" dirty="0">
                <a:solidFill>
                  <a:prstClr val="black"/>
                </a:solidFill>
                <a:latin typeface="游ゴシック" panose="020F0502020204030204"/>
                <a:ea typeface="游ゴシック" panose="020B0400000000000000" pitchFamily="50" charset="-128"/>
              </a:rPr>
              <a:t>韓国に預金を担保に供させた上で、</a:t>
            </a:r>
            <a:r>
              <a:rPr lang="en-US" altLang="ja-JP" dirty="0">
                <a:solidFill>
                  <a:prstClr val="black"/>
                </a:solidFill>
                <a:latin typeface="游ゴシック" panose="020F0502020204030204"/>
                <a:ea typeface="游ゴシック" panose="020B0400000000000000" pitchFamily="50" charset="-128"/>
              </a:rPr>
              <a:t>OHL</a:t>
            </a:r>
            <a:r>
              <a:rPr lang="ja-JP" altLang="en-US" dirty="0">
                <a:solidFill>
                  <a:prstClr val="black"/>
                </a:solidFill>
                <a:latin typeface="游ゴシック" panose="020F0502020204030204"/>
                <a:ea typeface="游ゴシック" panose="020B0400000000000000" pitchFamily="50" charset="-128"/>
              </a:rPr>
              <a:t>が負担すべき利息相当を孫会社に支払わせた。これら</a:t>
            </a:r>
            <a:r>
              <a:rPr lang="ja-JP" altLang="en-US" b="1" dirty="0">
                <a:solidFill>
                  <a:prstClr val="black"/>
                </a:solidFill>
                <a:latin typeface="游ゴシック" panose="020F0502020204030204"/>
                <a:ea typeface="游ゴシック" panose="020B0400000000000000" pitchFamily="50" charset="-128"/>
              </a:rPr>
              <a:t>不正行為を行った時点</a:t>
            </a:r>
            <a:r>
              <a:rPr lang="ja-JP" altLang="en-US" dirty="0">
                <a:solidFill>
                  <a:prstClr val="black"/>
                </a:solidFill>
                <a:latin typeface="游ゴシック" panose="020F0502020204030204"/>
                <a:ea typeface="游ゴシック" panose="020B0400000000000000" pitchFamily="50" charset="-128"/>
              </a:rPr>
              <a:t>で、</a:t>
            </a:r>
            <a:r>
              <a:rPr lang="en-US" altLang="ja-JP" dirty="0">
                <a:solidFill>
                  <a:prstClr val="black"/>
                </a:solidFill>
                <a:latin typeface="游ゴシック" panose="020F0502020204030204"/>
                <a:ea typeface="游ゴシック" panose="020B0400000000000000" pitchFamily="50" charset="-128"/>
              </a:rPr>
              <a:t>OK</a:t>
            </a:r>
            <a:r>
              <a:rPr lang="ja-JP" altLang="en-US" dirty="0">
                <a:solidFill>
                  <a:prstClr val="black"/>
                </a:solidFill>
                <a:latin typeface="游ゴシック" panose="020F0502020204030204"/>
                <a:ea typeface="游ゴシック" panose="020B0400000000000000" pitchFamily="50" charset="-128"/>
              </a:rPr>
              <a:t>氏は</a:t>
            </a:r>
            <a:r>
              <a:rPr lang="ja-JP" altLang="en-US" b="1" dirty="0">
                <a:solidFill>
                  <a:prstClr val="black"/>
                </a:solidFill>
                <a:latin typeface="游ゴシック" panose="020F0502020204030204"/>
                <a:ea typeface="游ゴシック" panose="020B0400000000000000" pitchFamily="50" charset="-128"/>
              </a:rPr>
              <a:t>海外事業統括</a:t>
            </a:r>
            <a:r>
              <a:rPr lang="ja-JP" altLang="en-US" dirty="0">
                <a:solidFill>
                  <a:prstClr val="black"/>
                </a:solidFill>
                <a:latin typeface="游ゴシック" panose="020F0502020204030204"/>
                <a:ea typeface="游ゴシック" panose="020B0400000000000000" pitchFamily="50" charset="-128"/>
              </a:rPr>
              <a:t>の業務を委託された取締役であった。</a:t>
            </a:r>
            <a:r>
              <a:rPr lang="en-US" altLang="ja-JP" dirty="0">
                <a:solidFill>
                  <a:prstClr val="black"/>
                </a:solidFill>
                <a:latin typeface="游ゴシック" panose="020F0502020204030204"/>
                <a:ea typeface="游ゴシック" panose="020B0400000000000000" pitchFamily="50" charset="-128"/>
              </a:rPr>
              <a:t>UE</a:t>
            </a:r>
            <a:r>
              <a:rPr lang="ja-JP" altLang="en-US" dirty="0">
                <a:solidFill>
                  <a:prstClr val="black"/>
                </a:solidFill>
                <a:latin typeface="游ゴシック" panose="020F0502020204030204"/>
                <a:ea typeface="游ゴシック" panose="020B0400000000000000" pitchFamily="50" charset="-128"/>
              </a:rPr>
              <a:t>社は</a:t>
            </a:r>
            <a:r>
              <a:rPr lang="en-US" altLang="ja-JP" b="1" dirty="0">
                <a:solidFill>
                  <a:prstClr val="black"/>
                </a:solidFill>
                <a:latin typeface="游ゴシック" panose="020F0502020204030204"/>
                <a:ea typeface="游ゴシック" panose="020B0400000000000000" pitchFamily="50" charset="-128"/>
              </a:rPr>
              <a:t>2017</a:t>
            </a:r>
            <a:r>
              <a:rPr lang="ja-JP" altLang="en-US" b="1" dirty="0">
                <a:solidFill>
                  <a:prstClr val="black"/>
                </a:solidFill>
                <a:latin typeface="游ゴシック" panose="020F0502020204030204"/>
                <a:ea typeface="游ゴシック" panose="020B0400000000000000" pitchFamily="50" charset="-128"/>
              </a:rPr>
              <a:t>年</a:t>
            </a:r>
            <a:r>
              <a:rPr lang="ja-JP" altLang="en-US" dirty="0">
                <a:solidFill>
                  <a:prstClr val="black"/>
                </a:solidFill>
                <a:latin typeface="游ゴシック" panose="020F0502020204030204"/>
                <a:ea typeface="游ゴシック" panose="020B0400000000000000" pitchFamily="50" charset="-128"/>
              </a:rPr>
              <a:t>に、監査役会の承認を得て、</a:t>
            </a:r>
            <a:r>
              <a:rPr lang="en-US" altLang="ja-JP" dirty="0">
                <a:solidFill>
                  <a:prstClr val="black"/>
                </a:solidFill>
                <a:latin typeface="游ゴシック" panose="020F0502020204030204"/>
                <a:ea typeface="游ゴシック" panose="020B0400000000000000" pitchFamily="50" charset="-128"/>
              </a:rPr>
              <a:t>OK</a:t>
            </a:r>
            <a:r>
              <a:rPr lang="ja-JP" altLang="en-US" dirty="0">
                <a:solidFill>
                  <a:prstClr val="black"/>
                </a:solidFill>
                <a:latin typeface="游ゴシック" panose="020F0502020204030204"/>
                <a:ea typeface="游ゴシック" panose="020B0400000000000000" pitchFamily="50" charset="-128"/>
              </a:rPr>
              <a:t>氏の行為を専門的・客観的に調査するために、</a:t>
            </a:r>
            <a:r>
              <a:rPr lang="ja-JP" altLang="en-US" b="1" dirty="0">
                <a:solidFill>
                  <a:prstClr val="black"/>
                </a:solidFill>
                <a:latin typeface="游ゴシック" panose="020F0502020204030204"/>
                <a:ea typeface="游ゴシック" panose="020B0400000000000000" pitchFamily="50" charset="-128"/>
              </a:rPr>
              <a:t>外部専門家による特別調査委員会を設置</a:t>
            </a:r>
            <a:r>
              <a:rPr lang="ja-JP" altLang="en-US" dirty="0">
                <a:solidFill>
                  <a:prstClr val="black"/>
                </a:solidFill>
                <a:latin typeface="游ゴシック" panose="020F0502020204030204"/>
                <a:ea typeface="游ゴシック" panose="020B0400000000000000" pitchFamily="50" charset="-128"/>
              </a:rPr>
              <a:t>した。</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2" name="テキスト ボックス 1">
            <a:extLst>
              <a:ext uri="{FF2B5EF4-FFF2-40B4-BE49-F238E27FC236}">
                <a16:creationId xmlns:a16="http://schemas.microsoft.com/office/drawing/2014/main" id="{5B56F128-3F4D-9457-3D81-A9564457A762}"/>
              </a:ext>
            </a:extLst>
          </p:cNvPr>
          <p:cNvSpPr txBox="1"/>
          <p:nvPr/>
        </p:nvSpPr>
        <p:spPr>
          <a:xfrm>
            <a:off x="519903" y="1344054"/>
            <a:ext cx="11430219" cy="769441"/>
          </a:xfrm>
          <a:prstGeom prst="rect">
            <a:avLst/>
          </a:prstGeom>
          <a:no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2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会社法関連条文：</a:t>
            </a:r>
            <a:r>
              <a:rPr kumimoji="1" lang="en-US" altLang="ja-JP" sz="22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423</a:t>
            </a:r>
            <a:r>
              <a:rPr kumimoji="1" lang="ja-JP" altLang="en-US" sz="22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条（役員等の株式会社に対する損害賠償責任）</a:t>
            </a:r>
            <a:r>
              <a:rPr kumimoji="1" lang="en-US" altLang="ja-JP" sz="22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/382</a:t>
            </a:r>
            <a:r>
              <a:rPr kumimoji="1" lang="ja-JP" altLang="en-US" sz="22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条（取締役への報告義務）</a:t>
            </a:r>
            <a:r>
              <a:rPr kumimoji="1" lang="en-US" altLang="ja-JP" sz="22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/847</a:t>
            </a:r>
            <a:r>
              <a:rPr kumimoji="1" lang="ja-JP" altLang="en-US" sz="2200" b="0"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条（最終完全親会社等の株主による特定責任追及の訴え）</a:t>
            </a:r>
          </a:p>
        </p:txBody>
      </p:sp>
      <p:sp>
        <p:nvSpPr>
          <p:cNvPr id="5" name="テキスト ボックス 4">
            <a:extLst>
              <a:ext uri="{FF2B5EF4-FFF2-40B4-BE49-F238E27FC236}">
                <a16:creationId xmlns:a16="http://schemas.microsoft.com/office/drawing/2014/main" id="{2FF729EB-008E-6703-4C25-01471128550D}"/>
              </a:ext>
            </a:extLst>
          </p:cNvPr>
          <p:cNvSpPr txBox="1"/>
          <p:nvPr/>
        </p:nvSpPr>
        <p:spPr>
          <a:xfrm>
            <a:off x="448311" y="4045020"/>
            <a:ext cx="11224037"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b="1" u="sng" dirty="0">
                <a:solidFill>
                  <a:prstClr val="black"/>
                </a:solidFill>
                <a:latin typeface="游ゴシック" panose="020F0502020204030204"/>
                <a:ea typeface="游ゴシック" panose="020B0400000000000000" pitchFamily="50" charset="-128"/>
              </a:rPr>
              <a:t>論点</a:t>
            </a:r>
            <a:r>
              <a:rPr lang="ja-JP" altLang="en-US" dirty="0">
                <a:solidFill>
                  <a:prstClr val="black"/>
                </a:solidFill>
                <a:latin typeface="游ゴシック" panose="020F0502020204030204"/>
                <a:ea typeface="游ゴシック" panose="020B0400000000000000" pitchFamily="50" charset="-128"/>
              </a:rPr>
              <a:t>：</a:t>
            </a:r>
            <a:r>
              <a:rPr kumimoji="1" lang="en-US" altLang="ja-JP"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OK</a:t>
            </a:r>
            <a:r>
              <a:rPr kumimoji="1" lang="ja-JP" altLang="en-US"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氏は</a:t>
            </a:r>
            <a:r>
              <a:rPr kumimoji="1" lang="en-US" altLang="ja-JP"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UE</a:t>
            </a:r>
            <a:r>
              <a:rPr kumimoji="1" lang="ja-JP" altLang="en-US"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社の取締役としての善管注意義務ないし忠実義務違反するといえると</a:t>
            </a:r>
            <a:r>
              <a:rPr kumimoji="1" lang="ja-JP" altLang="en-US" b="0" i="0" u="sng"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rPr>
              <a:t>したうえで</a:t>
            </a:r>
            <a:r>
              <a:rPr kumimoji="1" lang="ja-JP" altLang="en-US"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、調査費用と任務懈怠との間に</a:t>
            </a:r>
            <a:r>
              <a:rPr kumimoji="1" lang="ja-JP" altLang="en-US"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相当の因果関係がある</a:t>
            </a:r>
            <a:r>
              <a:rPr kumimoji="1" lang="ja-JP" altLang="en-US"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ため、</a:t>
            </a:r>
            <a:r>
              <a:rPr kumimoji="1" lang="ja-JP" altLang="en-US"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調査委員会の費用を</a:t>
            </a:r>
            <a:r>
              <a:rPr kumimoji="1" lang="en-US" altLang="ja-JP"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OK</a:t>
            </a:r>
            <a:r>
              <a:rPr kumimoji="1" lang="ja-JP" altLang="en-US"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氏に賠償請求</a:t>
            </a:r>
            <a:r>
              <a:rPr kumimoji="1" lang="ja-JP" altLang="en-US"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できるか</a:t>
            </a:r>
            <a:endParaRPr kumimoji="1" lang="en-US" altLang="ja-JP"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sp>
        <p:nvSpPr>
          <p:cNvPr id="13" name="テキスト ボックス 12">
            <a:extLst>
              <a:ext uri="{FF2B5EF4-FFF2-40B4-BE49-F238E27FC236}">
                <a16:creationId xmlns:a16="http://schemas.microsoft.com/office/drawing/2014/main" id="{46B08D93-0B2E-1990-A2C9-DA60E836CFF4}"/>
              </a:ext>
            </a:extLst>
          </p:cNvPr>
          <p:cNvSpPr txBox="1"/>
          <p:nvPr/>
        </p:nvSpPr>
        <p:spPr>
          <a:xfrm>
            <a:off x="381882" y="5909358"/>
            <a:ext cx="1142823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游ゴシック" panose="020F0502020204030204"/>
                <a:ea typeface="游ゴシック" panose="020B0400000000000000" pitchFamily="50" charset="-128"/>
              </a:rPr>
              <a:t>【</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結論：概ね賛成。一部反対</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一部</a:t>
            </a:r>
            <a:r>
              <a:rPr lang="ja-JP" altLang="en-US" dirty="0">
                <a:solidFill>
                  <a:prstClr val="black"/>
                </a:solidFill>
                <a:latin typeface="游ゴシック" panose="020F0502020204030204"/>
                <a:ea typeface="游ゴシック" panose="020B0400000000000000" pitchFamily="50" charset="-128"/>
              </a:rPr>
              <a:t>反対理由</a:t>
            </a:r>
            <a:r>
              <a:rPr lang="en-US" altLang="ja-JP" dirty="0">
                <a:solidFill>
                  <a:prstClr val="black"/>
                </a:solidFill>
                <a:latin typeface="游ゴシック" panose="020F0502020204030204"/>
                <a:ea typeface="游ゴシック" panose="020B0400000000000000" pitchFamily="50" charset="-128"/>
              </a:rPr>
              <a:t>:</a:t>
            </a:r>
            <a:r>
              <a:rPr lang="ja-JP" altLang="en-US" dirty="0">
                <a:solidFill>
                  <a:prstClr val="black"/>
                </a:solidFill>
                <a:latin typeface="游ゴシック" panose="020F0502020204030204"/>
                <a:ea typeface="游ゴシック" panose="020B0400000000000000" pitchFamily="50" charset="-128"/>
              </a:rPr>
              <a:t>第三者委員会設置は、社内調査の限界を容認しているというこ </a:t>
            </a:r>
            <a:endParaRPr lang="en-US" altLang="ja-JP"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游ゴシック" panose="020F0502020204030204"/>
                <a:ea typeface="游ゴシック" panose="020B0400000000000000" pitchFamily="50" charset="-128"/>
              </a:rPr>
              <a:t>  </a:t>
            </a:r>
            <a:r>
              <a:rPr lang="ja-JP" altLang="en-US" dirty="0">
                <a:solidFill>
                  <a:prstClr val="black"/>
                </a:solidFill>
                <a:latin typeface="游ゴシック" panose="020F0502020204030204"/>
                <a:ea typeface="游ゴシック" panose="020B0400000000000000" pitchFamily="50" charset="-128"/>
              </a:rPr>
              <a:t>とはなく、また一般論として、毎度不正に関係した取締役に賠償すべきであるとは言い切れない。</a:t>
            </a:r>
            <a:endParaRPr lang="en-US" altLang="ja-JP" dirty="0">
              <a:solidFill>
                <a:prstClr val="black"/>
              </a:solidFill>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a:solidFill>
                  <a:prstClr val="black"/>
                </a:solidFill>
                <a:latin typeface="游ゴシック" panose="020F0502020204030204"/>
                <a:ea typeface="游ゴシック" panose="020B0400000000000000" pitchFamily="50" charset="-128"/>
              </a:rPr>
              <a:t>　●賠償</a:t>
            </a:r>
            <a:r>
              <a:rPr lang="ja-JP" altLang="en-US" dirty="0">
                <a:solidFill>
                  <a:prstClr val="black"/>
                </a:solidFill>
                <a:latin typeface="游ゴシック" panose="020F0502020204030204"/>
                <a:ea typeface="游ゴシック" panose="020B0400000000000000" pitchFamily="50" charset="-128"/>
              </a:rPr>
              <a:t>が認められる範囲や前提条件などの</a:t>
            </a:r>
            <a:r>
              <a:rPr lang="ja-JP" altLang="en-US">
                <a:solidFill>
                  <a:prstClr val="black"/>
                </a:solidFill>
                <a:latin typeface="游ゴシック" panose="020F0502020204030204"/>
                <a:ea typeface="游ゴシック" panose="020B0400000000000000" pitchFamily="50" charset="-128"/>
              </a:rPr>
              <a:t>基準が、今後</a:t>
            </a:r>
            <a:r>
              <a:rPr lang="ja-JP" altLang="en-US" dirty="0">
                <a:solidFill>
                  <a:prstClr val="black"/>
                </a:solidFill>
                <a:latin typeface="游ゴシック" panose="020F0502020204030204"/>
                <a:ea typeface="游ゴシック" panose="020B0400000000000000" pitchFamily="50" charset="-128"/>
              </a:rPr>
              <a:t>検討</a:t>
            </a:r>
            <a:r>
              <a:rPr lang="ja-JP" altLang="en-US">
                <a:solidFill>
                  <a:prstClr val="black"/>
                </a:solidFill>
                <a:latin typeface="游ゴシック" panose="020F0502020204030204"/>
                <a:ea typeface="游ゴシック" panose="020B0400000000000000" pitchFamily="50" charset="-128"/>
              </a:rPr>
              <a:t>される必要性に言及す</a:t>
            </a:r>
            <a:r>
              <a:rPr lang="ja-JP" altLang="en-US" dirty="0">
                <a:solidFill>
                  <a:prstClr val="black"/>
                </a:solidFill>
                <a:latin typeface="游ゴシック" panose="020F0502020204030204"/>
                <a:ea typeface="游ゴシック" panose="020B0400000000000000" pitchFamily="50" charset="-128"/>
              </a:rPr>
              <a:t>べきである。</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3" name="テキスト ボックス 2">
            <a:extLst>
              <a:ext uri="{FF2B5EF4-FFF2-40B4-BE49-F238E27FC236}">
                <a16:creationId xmlns:a16="http://schemas.microsoft.com/office/drawing/2014/main" id="{B70B5393-F529-82D6-2C68-762F57D18D99}"/>
              </a:ext>
            </a:extLst>
          </p:cNvPr>
          <p:cNvSpPr txBox="1"/>
          <p:nvPr/>
        </p:nvSpPr>
        <p:spPr>
          <a:xfrm>
            <a:off x="381882" y="4793674"/>
            <a:ext cx="11677256"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lang="ja-JP" altLang="en-US" dirty="0">
                <a:solidFill>
                  <a:prstClr val="black"/>
                </a:solidFill>
                <a:latin typeface="游ゴシック" panose="020F0502020204030204"/>
                <a:ea typeface="游ゴシック" panose="020B0400000000000000" pitchFamily="50" charset="-128"/>
              </a:rPr>
              <a:t>判旨：請求認容（控訴）</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】OK</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氏の強い影響力に照らせば、調査にあたり</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UE</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社内での自浄作用に委ねるのみ　</a:t>
            </a:r>
            <a:endPar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  みではなく、</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外部の専門家に委ねることが相当</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UE</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社としては、会社の信頼回復のために必</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要であったとはい</a:t>
            </a:r>
            <a:endPar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b="1" dirty="0">
                <a:solidFill>
                  <a:prstClr val="black"/>
                </a:solidFill>
                <a:latin typeface="游ゴシック" panose="020F0502020204030204"/>
                <a:ea typeface="游ゴシック" panose="020B0400000000000000" pitchFamily="50" charset="-128"/>
              </a:rPr>
              <a:t>  </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え</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r>
              <a:rPr kumimoji="1" lang="ja-JP" altLang="en-US"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本費用は</a:t>
            </a:r>
            <a:r>
              <a:rPr kumimoji="1" lang="en-US" altLang="ja-JP"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OK</a:t>
            </a:r>
            <a:r>
              <a:rPr kumimoji="1" lang="ja-JP" altLang="en-US" sz="1800" b="1" i="0" u="none" strike="noStrike" kern="1200" cap="none" spc="0" normalizeH="0" baseline="0" noProof="0" dirty="0">
                <a:ln>
                  <a:noFill/>
                </a:ln>
                <a:solidFill>
                  <a:srgbClr val="FF0000"/>
                </a:solidFill>
                <a:effectLst/>
                <a:uLnTx/>
                <a:uFillTx/>
                <a:latin typeface="游ゴシック" panose="020F0502020204030204"/>
                <a:ea typeface="游ゴシック" panose="020B0400000000000000" pitchFamily="50" charset="-128"/>
                <a:cs typeface="+mn-cs"/>
              </a:rPr>
              <a:t>氏の任務懈怠から生じる損害であり、相当因果関係が認められる</a:t>
            </a:r>
            <a:r>
              <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。故に損害賠償対象と認める。</a:t>
            </a:r>
          </a:p>
        </p:txBody>
      </p:sp>
    </p:spTree>
    <p:extLst>
      <p:ext uri="{BB962C8B-B14F-4D97-AF65-F5344CB8AC3E}">
        <p14:creationId xmlns:p14="http://schemas.microsoft.com/office/powerpoint/2010/main" val="1983904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D882A7-7E94-4796-9A98-A560444D51D7}"/>
              </a:ext>
            </a:extLst>
          </p:cNvPr>
          <p:cNvSpPr>
            <a:spLocks noGrp="1"/>
          </p:cNvSpPr>
          <p:nvPr>
            <p:ph type="ctrTitle"/>
          </p:nvPr>
        </p:nvSpPr>
        <p:spPr>
          <a:xfrm>
            <a:off x="1330036" y="491519"/>
            <a:ext cx="9326976" cy="1291099"/>
          </a:xfrm>
        </p:spPr>
        <p:txBody>
          <a:bodyPr>
            <a:normAutofit fontScale="90000"/>
          </a:bodyPr>
          <a:lstStyle/>
          <a:p>
            <a:pPr marL="0" indent="0" algn="l">
              <a:tabLst>
                <a:tab pos="2689225" algn="l"/>
              </a:tabLst>
            </a:pPr>
            <a:r>
              <a:rPr lang="ja-JP" altLang="en-US" sz="2700" dirty="0">
                <a:latin typeface="ＭＳ Ｐゴシック" panose="020B0600070205080204" pitchFamily="50" charset="-128"/>
                <a:ea typeface="ＭＳ Ｐゴシック" panose="020B0600070205080204" pitchFamily="50" charset="-128"/>
              </a:rPr>
              <a:t>⑤</a:t>
            </a:r>
            <a:r>
              <a:rPr lang="ja-JP" altLang="en-US" sz="2000" dirty="0">
                <a:latin typeface="ＭＳ Ｐゴシック" panose="020B0600070205080204" pitchFamily="50" charset="-128"/>
                <a:ea typeface="ＭＳ Ｐゴシック" panose="020B0600070205080204" pitchFamily="50" charset="-128"/>
              </a:rPr>
              <a:t>「監査の範囲が会計に関するものに限定されている監査役は、計算書類及びその附属明細書の監査を行うに当たり、当該計算書類等に表示された情報が会計帳簿の内容に合致していることを確認しさえすれば、その任務を尽くしたといえるか」</a:t>
            </a:r>
            <a:r>
              <a:rPr lang="en-US" altLang="ja-JP" sz="2000" dirty="0">
                <a:latin typeface="ＭＳ Ｐゴシック" panose="020B0600070205080204" pitchFamily="50" charset="-128"/>
                <a:ea typeface="ＭＳ Ｐゴシック" panose="020B0600070205080204" pitchFamily="50" charset="-128"/>
              </a:rPr>
              <a:t>【</a:t>
            </a:r>
            <a:r>
              <a:rPr lang="ja-JP" altLang="en-US" sz="2000" dirty="0">
                <a:latin typeface="ＭＳ Ｐゴシック" panose="020B0600070205080204" pitchFamily="50" charset="-128"/>
                <a:ea typeface="ＭＳ Ｐゴシック" panose="020B0600070205080204" pitchFamily="50" charset="-128"/>
              </a:rPr>
              <a:t>最判令和３年７月１９日</a:t>
            </a:r>
            <a:r>
              <a:rPr lang="en-US" altLang="ja-JP" sz="2000" dirty="0">
                <a:latin typeface="ＭＳ Ｐゴシック" panose="020B0600070205080204" pitchFamily="50" charset="-128"/>
                <a:ea typeface="ＭＳ Ｐゴシック" panose="020B0600070205080204" pitchFamily="50" charset="-128"/>
              </a:rPr>
              <a:t>】</a:t>
            </a:r>
            <a:br>
              <a:rPr lang="ja-JP" altLang="en-US" sz="2000" dirty="0"/>
            </a:br>
            <a:endParaRPr kumimoji="1" lang="ja-JP" altLang="en-US" sz="2000" dirty="0">
              <a:latin typeface="ＭＳ Ｐゴシック" panose="020B0600070205080204" pitchFamily="50" charset="-128"/>
              <a:ea typeface="ＭＳ Ｐゴシック" panose="020B0600070205080204" pitchFamily="50" charset="-128"/>
            </a:endParaRPr>
          </a:p>
        </p:txBody>
      </p:sp>
      <p:sp>
        <p:nvSpPr>
          <p:cNvPr id="3" name="字幕 2">
            <a:extLst>
              <a:ext uri="{FF2B5EF4-FFF2-40B4-BE49-F238E27FC236}">
                <a16:creationId xmlns:a16="http://schemas.microsoft.com/office/drawing/2014/main" id="{AE96D212-407D-4A30-9E91-DC1E5CD29028}"/>
              </a:ext>
            </a:extLst>
          </p:cNvPr>
          <p:cNvSpPr>
            <a:spLocks noGrp="1"/>
          </p:cNvSpPr>
          <p:nvPr>
            <p:ph type="subTitle" idx="1"/>
          </p:nvPr>
        </p:nvSpPr>
        <p:spPr>
          <a:xfrm>
            <a:off x="1258278" y="1782618"/>
            <a:ext cx="9542584" cy="4583863"/>
          </a:xfrm>
        </p:spPr>
        <p:txBody>
          <a:bodyPr>
            <a:normAutofit fontScale="85000" lnSpcReduction="20000"/>
          </a:bodyPr>
          <a:lstStyle/>
          <a:p>
            <a:pPr marL="0" indent="0" algn="l">
              <a:buNone/>
            </a:pPr>
            <a:r>
              <a:rPr kumimoji="1" lang="ja-JP" altLang="en-US" sz="1800" dirty="0">
                <a:latin typeface="ＭＳ Ｐゴシック" panose="020B0600070205080204" pitchFamily="50" charset="-128"/>
                <a:ea typeface="ＭＳ Ｐゴシック" panose="020B0600070205080204" pitchFamily="50" charset="-128"/>
              </a:rPr>
              <a:t>１</a:t>
            </a:r>
            <a:r>
              <a:rPr kumimoji="1" lang="en-US" altLang="ja-JP" sz="1800" dirty="0">
                <a:latin typeface="ＭＳ Ｐゴシック" panose="020B0600070205080204" pitchFamily="50" charset="-128"/>
                <a:ea typeface="ＭＳ Ｐゴシック" panose="020B0600070205080204" pitchFamily="50" charset="-128"/>
              </a:rPr>
              <a:t>.</a:t>
            </a:r>
            <a:r>
              <a:rPr kumimoji="1" lang="ja-JP" altLang="en-US" sz="1800" dirty="0">
                <a:latin typeface="ＭＳ Ｐゴシック" panose="020B0600070205080204" pitchFamily="50" charset="-128"/>
                <a:ea typeface="ＭＳ Ｐゴシック" panose="020B0600070205080204" pitchFamily="50" charset="-128"/>
              </a:rPr>
              <a:t>被告Ｙは原告Ｘ社の監査役（会計監査限定）であり、公認会計士と税理士の資格を有す。</a:t>
            </a:r>
            <a:endParaRPr kumimoji="1" lang="en-US" altLang="ja-JP" sz="1800" dirty="0">
              <a:latin typeface="ＭＳ Ｐゴシック" panose="020B0600070205080204" pitchFamily="50" charset="-128"/>
              <a:ea typeface="ＭＳ Ｐゴシック" panose="020B0600070205080204" pitchFamily="50" charset="-128"/>
            </a:endParaRPr>
          </a:p>
          <a:p>
            <a:pPr marL="0" indent="0" algn="l">
              <a:buNone/>
            </a:pPr>
            <a:r>
              <a:rPr lang="ja-JP" altLang="en-US" sz="1800" dirty="0">
                <a:latin typeface="ＭＳ Ｐゴシック" panose="020B0600070205080204" pitchFamily="50" charset="-128"/>
                <a:ea typeface="ＭＳ Ｐゴシック" panose="020B0600070205080204" pitchFamily="50" charset="-128"/>
              </a:rPr>
              <a:t>２</a:t>
            </a:r>
            <a:r>
              <a:rPr lang="en-US" altLang="ja-JP" sz="1800" dirty="0">
                <a:latin typeface="ＭＳ Ｐゴシック" panose="020B0600070205080204" pitchFamily="50" charset="-128"/>
                <a:ea typeface="ＭＳ Ｐゴシック" panose="020B0600070205080204" pitchFamily="50" charset="-128"/>
              </a:rPr>
              <a:t>.X</a:t>
            </a:r>
            <a:r>
              <a:rPr lang="ja-JP" altLang="en-US" sz="1800" dirty="0">
                <a:latin typeface="ＭＳ Ｐゴシック" panose="020B0600070205080204" pitchFamily="50" charset="-128"/>
                <a:ea typeface="ＭＳ Ｐゴシック" panose="020B0600070205080204" pitchFamily="50" charset="-128"/>
              </a:rPr>
              <a:t>社の経理部員</a:t>
            </a:r>
            <a:r>
              <a:rPr lang="en-US" altLang="ja-JP" sz="1800" dirty="0">
                <a:latin typeface="ＭＳ Ｐゴシック" panose="020B0600070205080204" pitchFamily="50" charset="-128"/>
                <a:ea typeface="ＭＳ Ｐゴシック" panose="020B0600070205080204" pitchFamily="50" charset="-128"/>
              </a:rPr>
              <a:t>Z</a:t>
            </a:r>
            <a:r>
              <a:rPr lang="ja-JP" altLang="en-US" sz="1800" dirty="0">
                <a:latin typeface="ＭＳ Ｐゴシック" panose="020B0600070205080204" pitchFamily="50" charset="-128"/>
                <a:ea typeface="ＭＳ Ｐゴシック" panose="020B0600070205080204" pitchFamily="50" charset="-128"/>
              </a:rPr>
              <a:t>はネットバンキングシステムを一人で利用し、１０年間で</a:t>
            </a:r>
            <a:r>
              <a:rPr lang="en-US" altLang="ja-JP" sz="1800" dirty="0">
                <a:latin typeface="ＭＳ Ｐゴシック" panose="020B0600070205080204" pitchFamily="50" charset="-128"/>
                <a:ea typeface="ＭＳ Ｐゴシック" panose="020B0600070205080204" pitchFamily="50" charset="-128"/>
              </a:rPr>
              <a:t>2</a:t>
            </a:r>
            <a:r>
              <a:rPr lang="ja-JP" altLang="en-US" sz="1800" dirty="0">
                <a:latin typeface="ＭＳ Ｐゴシック" panose="020B0600070205080204" pitchFamily="50" charset="-128"/>
                <a:ea typeface="ＭＳ Ｐゴシック" panose="020B0600070205080204" pitchFamily="50" charset="-128"/>
              </a:rPr>
              <a:t>億円余を横領した。</a:t>
            </a:r>
            <a:endParaRPr lang="en-US" altLang="ja-JP" sz="1800" dirty="0">
              <a:latin typeface="ＭＳ Ｐゴシック" panose="020B0600070205080204" pitchFamily="50" charset="-128"/>
              <a:ea typeface="ＭＳ Ｐゴシック" panose="020B0600070205080204" pitchFamily="50" charset="-128"/>
            </a:endParaRPr>
          </a:p>
          <a:p>
            <a:pPr marL="0" indent="0" algn="l">
              <a:buNone/>
            </a:pPr>
            <a:r>
              <a:rPr lang="ja-JP" altLang="en-US" sz="1800" dirty="0">
                <a:latin typeface="ＭＳ Ｐゴシック" panose="020B0600070205080204" pitchFamily="50" charset="-128"/>
                <a:ea typeface="ＭＳ Ｐゴシック" panose="020B0600070205080204" pitchFamily="50" charset="-128"/>
              </a:rPr>
              <a:t>　監査役には預金残高証明書を偽造し、</a:t>
            </a:r>
            <a:r>
              <a:rPr lang="en-US" altLang="ja-JP" sz="1800" dirty="0">
                <a:latin typeface="ＭＳ Ｐゴシック" panose="020B0600070205080204" pitchFamily="50" charset="-128"/>
                <a:ea typeface="ＭＳ Ｐゴシック" panose="020B0600070205080204" pitchFamily="50" charset="-128"/>
              </a:rPr>
              <a:t>1</a:t>
            </a:r>
            <a:r>
              <a:rPr lang="ja-JP" altLang="en-US" sz="1800" dirty="0">
                <a:latin typeface="ＭＳ Ｐゴシック" panose="020B0600070205080204" pitchFamily="50" charset="-128"/>
                <a:ea typeface="ＭＳ Ｐゴシック" panose="020B0600070205080204" pitchFamily="50" charset="-128"/>
              </a:rPr>
              <a:t>年目はカラーコピーで、以後は白黒コピーを提出した。</a:t>
            </a:r>
            <a:endParaRPr lang="en-US" altLang="ja-JP" sz="1800" dirty="0">
              <a:latin typeface="ＭＳ Ｐゴシック" panose="020B0600070205080204" pitchFamily="50" charset="-128"/>
              <a:ea typeface="ＭＳ Ｐゴシック" panose="020B0600070205080204" pitchFamily="50" charset="-128"/>
            </a:endParaRPr>
          </a:p>
          <a:p>
            <a:pPr marL="0" indent="0" algn="l">
              <a:buNone/>
            </a:pPr>
            <a:r>
              <a:rPr kumimoji="1" lang="ja-JP" altLang="en-US" sz="1800" dirty="0">
                <a:latin typeface="ＭＳ Ｐゴシック" panose="020B0600070205080204" pitchFamily="50" charset="-128"/>
                <a:ea typeface="ＭＳ Ｐゴシック" panose="020B0600070205080204" pitchFamily="50" charset="-128"/>
              </a:rPr>
              <a:t>３</a:t>
            </a:r>
            <a:r>
              <a:rPr kumimoji="1" lang="en-US" altLang="ja-JP" sz="1800" dirty="0">
                <a:latin typeface="ＭＳ Ｐゴシック" panose="020B0600070205080204" pitchFamily="50" charset="-128"/>
                <a:ea typeface="ＭＳ Ｐゴシック" panose="020B0600070205080204" pitchFamily="50" charset="-128"/>
              </a:rPr>
              <a:t>.X</a:t>
            </a:r>
            <a:r>
              <a:rPr kumimoji="1" lang="ja-JP" altLang="en-US" sz="1800" dirty="0">
                <a:latin typeface="ＭＳ Ｐゴシック" panose="020B0600070205080204" pitchFamily="50" charset="-128"/>
                <a:ea typeface="ＭＳ Ｐゴシック" panose="020B0600070205080204" pitchFamily="50" charset="-128"/>
              </a:rPr>
              <a:t>社は銀行から帳簿の預金残高と実際の残高が合致していないとの連絡を受け、不正が発覚した。</a:t>
            </a:r>
            <a:endParaRPr kumimoji="1" lang="en-US" altLang="ja-JP" sz="1800" dirty="0">
              <a:latin typeface="ＭＳ Ｐゴシック" panose="020B0600070205080204" pitchFamily="50" charset="-128"/>
              <a:ea typeface="ＭＳ Ｐゴシック" panose="020B0600070205080204" pitchFamily="50" charset="-128"/>
            </a:endParaRPr>
          </a:p>
          <a:p>
            <a:pPr marL="0" indent="0" algn="l">
              <a:buNone/>
            </a:pPr>
            <a:r>
              <a:rPr kumimoji="1" lang="ja-JP" altLang="en-US" sz="1800" dirty="0">
                <a:latin typeface="ＭＳ Ｐゴシック" panose="020B0600070205080204" pitchFamily="50" charset="-128"/>
                <a:ea typeface="ＭＳ Ｐゴシック" panose="020B0600070205080204" pitchFamily="50" charset="-128"/>
              </a:rPr>
              <a:t>４</a:t>
            </a:r>
            <a:r>
              <a:rPr kumimoji="1" lang="en-US" altLang="ja-JP" sz="1800" dirty="0">
                <a:latin typeface="ＭＳ Ｐゴシック" panose="020B0600070205080204" pitchFamily="50" charset="-128"/>
                <a:ea typeface="ＭＳ Ｐゴシック" panose="020B0600070205080204" pitchFamily="50" charset="-128"/>
              </a:rPr>
              <a:t>.X</a:t>
            </a:r>
            <a:r>
              <a:rPr kumimoji="1" lang="ja-JP" altLang="en-US" sz="1800" dirty="0">
                <a:latin typeface="ＭＳ Ｐゴシック" panose="020B0600070205080204" pitchFamily="50" charset="-128"/>
                <a:ea typeface="ＭＳ Ｐゴシック" panose="020B0600070205080204" pitchFamily="50" charset="-128"/>
              </a:rPr>
              <a:t>社は会社法</a:t>
            </a:r>
            <a:r>
              <a:rPr kumimoji="1" lang="en-US" altLang="ja-JP" sz="1800" dirty="0">
                <a:latin typeface="ＭＳ Ｐゴシック" panose="020B0600070205080204" pitchFamily="50" charset="-128"/>
                <a:ea typeface="ＭＳ Ｐゴシック" panose="020B0600070205080204" pitchFamily="50" charset="-128"/>
              </a:rPr>
              <a:t>423</a:t>
            </a:r>
            <a:r>
              <a:rPr kumimoji="1" lang="ja-JP" altLang="en-US" sz="1800" dirty="0">
                <a:latin typeface="ＭＳ Ｐゴシック" panose="020B0600070205080204" pitchFamily="50" charset="-128"/>
                <a:ea typeface="ＭＳ Ｐゴシック" panose="020B0600070205080204" pitchFamily="50" charset="-128"/>
              </a:rPr>
              <a:t>条</a:t>
            </a:r>
            <a:r>
              <a:rPr kumimoji="1" lang="en-US" altLang="ja-JP" sz="1800" dirty="0">
                <a:latin typeface="ＭＳ Ｐゴシック" panose="020B0600070205080204" pitchFamily="50" charset="-128"/>
                <a:ea typeface="ＭＳ Ｐゴシック" panose="020B0600070205080204" pitchFamily="50" charset="-128"/>
              </a:rPr>
              <a:t>1</a:t>
            </a:r>
            <a:r>
              <a:rPr kumimoji="1" lang="ja-JP" altLang="en-US" sz="1800" dirty="0">
                <a:latin typeface="ＭＳ Ｐゴシック" panose="020B0600070205080204" pitchFamily="50" charset="-128"/>
                <a:ea typeface="ＭＳ Ｐゴシック" panose="020B0600070205080204" pitchFamily="50" charset="-128"/>
              </a:rPr>
              <a:t>項に基づき、</a:t>
            </a:r>
            <a:r>
              <a:rPr kumimoji="1" lang="en-US" altLang="ja-JP" sz="1800" dirty="0">
                <a:latin typeface="ＭＳ Ｐゴシック" panose="020B0600070205080204" pitchFamily="50" charset="-128"/>
                <a:ea typeface="ＭＳ Ｐゴシック" panose="020B0600070205080204" pitchFamily="50" charset="-128"/>
              </a:rPr>
              <a:t>Y </a:t>
            </a:r>
            <a:r>
              <a:rPr kumimoji="1" lang="ja-JP" altLang="en-US" sz="1800" dirty="0">
                <a:latin typeface="ＭＳ Ｐゴシック" panose="020B0600070205080204" pitchFamily="50" charset="-128"/>
                <a:ea typeface="ＭＳ Ｐゴシック" panose="020B0600070205080204" pitchFamily="50" charset="-128"/>
              </a:rPr>
              <a:t>に当座預金残高証明書原本等の確認を怠ったとして</a:t>
            </a:r>
            <a:r>
              <a:rPr kumimoji="1" lang="en-US" altLang="ja-JP" sz="1800" dirty="0">
                <a:latin typeface="ＭＳ Ｐゴシック" panose="020B0600070205080204" pitchFamily="50" charset="-128"/>
                <a:ea typeface="ＭＳ Ｐゴシック" panose="020B0600070205080204" pitchFamily="50" charset="-128"/>
              </a:rPr>
              <a:t>1</a:t>
            </a:r>
            <a:r>
              <a:rPr kumimoji="1" lang="ja-JP" altLang="en-US" sz="1800" dirty="0">
                <a:latin typeface="ＭＳ Ｐゴシック" panose="020B0600070205080204" pitchFamily="50" charset="-128"/>
                <a:ea typeface="ＭＳ Ｐゴシック" panose="020B0600070205080204" pitchFamily="50" charset="-128"/>
              </a:rPr>
              <a:t>億円</a:t>
            </a:r>
            <a:endParaRPr kumimoji="1" lang="en-US" altLang="ja-JP" sz="1800" dirty="0">
              <a:latin typeface="ＭＳ Ｐゴシック" panose="020B0600070205080204" pitchFamily="50" charset="-128"/>
              <a:ea typeface="ＭＳ Ｐゴシック" panose="020B0600070205080204" pitchFamily="50" charset="-128"/>
            </a:endParaRPr>
          </a:p>
          <a:p>
            <a:pPr marL="0" indent="0" algn="l">
              <a:buNone/>
            </a:pPr>
            <a:r>
              <a:rPr lang="ja-JP" altLang="en-US" sz="1800" dirty="0">
                <a:latin typeface="ＭＳ Ｐゴシック" panose="020B0600070205080204" pitchFamily="50" charset="-128"/>
                <a:ea typeface="ＭＳ Ｐゴシック" panose="020B0600070205080204" pitchFamily="50" charset="-128"/>
              </a:rPr>
              <a:t>　余</a:t>
            </a:r>
            <a:r>
              <a:rPr kumimoji="1" lang="ja-JP" altLang="en-US" sz="1800" dirty="0">
                <a:latin typeface="ＭＳ Ｐゴシック" panose="020B0600070205080204" pitchFamily="50" charset="-128"/>
                <a:ea typeface="ＭＳ Ｐゴシック" panose="020B0600070205080204" pitchFamily="50" charset="-128"/>
              </a:rPr>
              <a:t>の損害賠償請求を提訴した。</a:t>
            </a:r>
            <a:endParaRPr kumimoji="1" lang="en-US" altLang="ja-JP" sz="1800" dirty="0">
              <a:latin typeface="ＭＳ Ｐゴシック" panose="020B0600070205080204" pitchFamily="50" charset="-128"/>
              <a:ea typeface="ＭＳ Ｐゴシック" panose="020B0600070205080204" pitchFamily="50" charset="-128"/>
            </a:endParaRPr>
          </a:p>
          <a:p>
            <a:pPr algn="l"/>
            <a:r>
              <a:rPr lang="ja-JP" altLang="en-US" sz="1800" dirty="0">
                <a:latin typeface="ＭＳ Ｐゴシック" panose="020B0600070205080204" pitchFamily="50" charset="-128"/>
                <a:ea typeface="ＭＳ Ｐゴシック" panose="020B0600070205080204" pitchFamily="50" charset="-128"/>
              </a:rPr>
              <a:t>５</a:t>
            </a:r>
            <a:r>
              <a:rPr kumimoji="1" lang="en-US" altLang="ja-JP" sz="1800" dirty="0">
                <a:latin typeface="ＭＳ Ｐゴシック" panose="020B0600070205080204" pitchFamily="50" charset="-128"/>
                <a:ea typeface="ＭＳ Ｐゴシック" panose="020B0600070205080204" pitchFamily="50" charset="-128"/>
              </a:rPr>
              <a:t>.</a:t>
            </a:r>
            <a:r>
              <a:rPr kumimoji="1" lang="ja-JP" altLang="en-US" sz="1800" dirty="0">
                <a:latin typeface="ＭＳ Ｐゴシック" panose="020B0600070205080204" pitchFamily="50" charset="-128"/>
                <a:ea typeface="ＭＳ Ｐゴシック" panose="020B0600070205080204" pitchFamily="50" charset="-128"/>
              </a:rPr>
              <a:t>本訴訟の争点は、①任務懈怠の有無、②過失相殺の可否、③因果関係の損害と金額。</a:t>
            </a:r>
            <a:endParaRPr kumimoji="1" lang="en-US" altLang="ja-JP" sz="1800" dirty="0">
              <a:latin typeface="ＭＳ Ｐゴシック" panose="020B0600070205080204" pitchFamily="50" charset="-128"/>
              <a:ea typeface="ＭＳ Ｐゴシック" panose="020B0600070205080204" pitchFamily="50" charset="-128"/>
            </a:endParaRPr>
          </a:p>
          <a:p>
            <a:pPr marL="0" indent="0" algn="l">
              <a:buNone/>
            </a:pPr>
            <a:r>
              <a:rPr lang="ja-JP" altLang="en-US" sz="1800" dirty="0">
                <a:latin typeface="ＭＳ Ｐゴシック" panose="020B0600070205080204" pitchFamily="50" charset="-128"/>
                <a:ea typeface="ＭＳ Ｐゴシック" panose="020B0600070205080204" pitchFamily="50" charset="-128"/>
              </a:rPr>
              <a:t>　　　　　　　　　　　　　　　（本日の発表では①任務懈怠の有無について説明）</a:t>
            </a:r>
            <a:endParaRPr lang="en-US" altLang="ja-JP" sz="1800" dirty="0">
              <a:latin typeface="ＭＳ Ｐゴシック" panose="020B0600070205080204" pitchFamily="50" charset="-128"/>
              <a:ea typeface="ＭＳ Ｐゴシック" panose="020B0600070205080204" pitchFamily="50" charset="-128"/>
            </a:endParaRPr>
          </a:p>
          <a:p>
            <a:pPr marL="0" indent="0" algn="l">
              <a:buNone/>
            </a:pPr>
            <a:r>
              <a:rPr kumimoji="1" lang="ja-JP" altLang="en-US" sz="1800" dirty="0">
                <a:latin typeface="ＭＳ Ｐゴシック" panose="020B0600070205080204" pitchFamily="50" charset="-128"/>
                <a:ea typeface="ＭＳ Ｐゴシック" panose="020B0600070205080204" pitchFamily="50" charset="-128"/>
              </a:rPr>
              <a:t>６</a:t>
            </a:r>
            <a:r>
              <a:rPr kumimoji="1" lang="en-US" altLang="ja-JP" sz="1800" dirty="0">
                <a:latin typeface="ＭＳ Ｐゴシック" panose="020B0600070205080204" pitchFamily="50" charset="-128"/>
                <a:ea typeface="ＭＳ Ｐゴシック" panose="020B0600070205080204" pitchFamily="50" charset="-128"/>
              </a:rPr>
              <a:t>.</a:t>
            </a:r>
            <a:r>
              <a:rPr kumimoji="1" lang="ja-JP" altLang="en-US" sz="1800" dirty="0">
                <a:latin typeface="ＭＳ Ｐゴシック" panose="020B0600070205080204" pitchFamily="50" charset="-128"/>
                <a:ea typeface="ＭＳ Ｐゴシック" panose="020B0600070205080204" pitchFamily="50" charset="-128"/>
              </a:rPr>
              <a:t>任務懈怠有無の判旨は、①第</a:t>
            </a:r>
            <a:r>
              <a:rPr kumimoji="1" lang="en-US" altLang="ja-JP" sz="1800" dirty="0">
                <a:latin typeface="ＭＳ Ｐゴシック" panose="020B0600070205080204" pitchFamily="50" charset="-128"/>
                <a:ea typeface="ＭＳ Ｐゴシック" panose="020B0600070205080204" pitchFamily="50" charset="-128"/>
              </a:rPr>
              <a:t>1</a:t>
            </a:r>
            <a:r>
              <a:rPr kumimoji="1" lang="ja-JP" altLang="en-US" sz="1800" dirty="0">
                <a:latin typeface="ＭＳ Ｐゴシック" panose="020B0600070205080204" pitchFamily="50" charset="-128"/>
                <a:ea typeface="ＭＳ Ｐゴシック" panose="020B0600070205080204" pitchFamily="50" charset="-128"/>
              </a:rPr>
              <a:t>審は有、②控訴審は無、③上告審は更なる審理を求め高裁へ差戻し。</a:t>
            </a:r>
            <a:endParaRPr kumimoji="1" lang="en-US" altLang="ja-JP" sz="1800" dirty="0">
              <a:latin typeface="ＭＳ Ｐゴシック" panose="020B0600070205080204" pitchFamily="50" charset="-128"/>
              <a:ea typeface="ＭＳ Ｐゴシック" panose="020B0600070205080204" pitchFamily="50" charset="-128"/>
            </a:endParaRPr>
          </a:p>
          <a:p>
            <a:pPr marL="0" indent="0" algn="l">
              <a:buNone/>
            </a:pPr>
            <a:r>
              <a:rPr kumimoji="1" lang="ja-JP" altLang="en-US" sz="1800" dirty="0">
                <a:latin typeface="ＭＳ Ｐゴシック" panose="020B0600070205080204" pitchFamily="50" charset="-128"/>
                <a:ea typeface="ＭＳ Ｐゴシック" panose="020B0600070205080204" pitchFamily="50" charset="-128"/>
              </a:rPr>
              <a:t>７</a:t>
            </a:r>
            <a:r>
              <a:rPr kumimoji="1" lang="en-US" altLang="ja-JP" sz="1800" dirty="0">
                <a:latin typeface="ＭＳ Ｐゴシック" panose="020B0600070205080204" pitchFamily="50" charset="-128"/>
                <a:ea typeface="ＭＳ Ｐゴシック" panose="020B0600070205080204" pitchFamily="50" charset="-128"/>
              </a:rPr>
              <a:t>.</a:t>
            </a:r>
            <a:r>
              <a:rPr kumimoji="1" lang="ja-JP" altLang="en-US" sz="1800" dirty="0">
                <a:solidFill>
                  <a:srgbClr val="FF0000"/>
                </a:solidFill>
                <a:latin typeface="ＭＳ Ｐゴシック" panose="020B0600070205080204" pitchFamily="50" charset="-128"/>
                <a:ea typeface="ＭＳ Ｐゴシック" panose="020B0600070205080204" pitchFamily="50" charset="-128"/>
              </a:rPr>
              <a:t>結論</a:t>
            </a:r>
            <a:r>
              <a:rPr lang="ja-JP" altLang="en-US" sz="1800" dirty="0">
                <a:solidFill>
                  <a:srgbClr val="FF0000"/>
                </a:solidFill>
                <a:latin typeface="ＭＳ Ｐゴシック" panose="020B0600070205080204" pitchFamily="50" charset="-128"/>
                <a:ea typeface="ＭＳ Ｐゴシック" panose="020B0600070205080204" pitchFamily="50" charset="-128"/>
              </a:rPr>
              <a:t>；任務懈怠は有、但し第</a:t>
            </a:r>
            <a:r>
              <a:rPr lang="en-US" altLang="ja-JP" sz="1800" dirty="0">
                <a:solidFill>
                  <a:srgbClr val="FF0000"/>
                </a:solidFill>
                <a:latin typeface="ＭＳ Ｐゴシック" panose="020B0600070205080204" pitchFamily="50" charset="-128"/>
                <a:ea typeface="ＭＳ Ｐゴシック" panose="020B0600070205080204" pitchFamily="50" charset="-128"/>
              </a:rPr>
              <a:t>1</a:t>
            </a:r>
            <a:r>
              <a:rPr lang="ja-JP" altLang="en-US" sz="1800" dirty="0">
                <a:solidFill>
                  <a:srgbClr val="FF0000"/>
                </a:solidFill>
                <a:latin typeface="ＭＳ Ｐゴシック" panose="020B0600070205080204" pitchFamily="50" charset="-128"/>
                <a:ea typeface="ＭＳ Ｐゴシック" panose="020B0600070205080204" pitchFamily="50" charset="-128"/>
              </a:rPr>
              <a:t>審の理由に一部反対。</a:t>
            </a:r>
            <a:r>
              <a:rPr kumimoji="1" lang="ja-JP" altLang="en-US" sz="1800" dirty="0">
                <a:solidFill>
                  <a:srgbClr val="FF0000"/>
                </a:solidFill>
                <a:latin typeface="ＭＳ Ｐゴシック" panose="020B0600070205080204" pitchFamily="50" charset="-128"/>
                <a:ea typeface="ＭＳ Ｐゴシック" panose="020B0600070205080204" pitchFamily="50" charset="-128"/>
              </a:rPr>
              <a:t>　</a:t>
            </a:r>
            <a:endParaRPr kumimoji="1"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lgn="l">
              <a:buNone/>
            </a:pPr>
            <a:r>
              <a:rPr kumimoji="1" lang="ja-JP" altLang="en-US" sz="1800" dirty="0">
                <a:latin typeface="ＭＳ Ｐゴシック" panose="020B0600070205080204" pitchFamily="50" charset="-128"/>
                <a:ea typeface="ＭＳ Ｐゴシック" panose="020B0600070205080204" pitchFamily="50" charset="-128"/>
              </a:rPr>
              <a:t>　　・</a:t>
            </a:r>
            <a:r>
              <a:rPr lang="ja-JP" altLang="en-US" sz="1800" dirty="0">
                <a:latin typeface="ＭＳ Ｐゴシック" panose="020B0600070205080204" pitchFamily="50" charset="-128"/>
                <a:ea typeface="ＭＳ Ｐゴシック" panose="020B0600070205080204" pitchFamily="50" charset="-128"/>
              </a:rPr>
              <a:t>第</a:t>
            </a:r>
            <a:r>
              <a:rPr lang="en-US" altLang="ja-JP" sz="1800" dirty="0">
                <a:latin typeface="ＭＳ Ｐゴシック" panose="020B0600070205080204" pitchFamily="50" charset="-128"/>
                <a:ea typeface="ＭＳ Ｐゴシック" panose="020B0600070205080204" pitchFamily="50" charset="-128"/>
              </a:rPr>
              <a:t>1</a:t>
            </a:r>
            <a:r>
              <a:rPr lang="ja-JP" altLang="en-US" sz="1800" dirty="0">
                <a:latin typeface="ＭＳ Ｐゴシック" panose="020B0600070205080204" pitchFamily="50" charset="-128"/>
                <a:ea typeface="ＭＳ Ｐゴシック" panose="020B0600070205080204" pitchFamily="50" charset="-128"/>
              </a:rPr>
              <a:t>審はカラーコピーについては原本との認識はやむを得ないとして任務懈怠は無しとしているが、</a:t>
            </a:r>
            <a:endParaRPr lang="en-US" altLang="ja-JP" sz="1800" dirty="0">
              <a:latin typeface="ＭＳ Ｐゴシック" panose="020B0600070205080204" pitchFamily="50" charset="-128"/>
              <a:ea typeface="ＭＳ Ｐゴシック" panose="020B0600070205080204" pitchFamily="50" charset="-128"/>
            </a:endParaRPr>
          </a:p>
          <a:p>
            <a:pPr marL="0" indent="0" algn="l">
              <a:buNone/>
            </a:pPr>
            <a:r>
              <a:rPr kumimoji="1" lang="ja-JP" altLang="en-US" sz="1800" dirty="0">
                <a:latin typeface="ＭＳ Ｐゴシック" panose="020B0600070205080204" pitchFamily="50" charset="-128"/>
                <a:ea typeface="ＭＳ Ｐゴシック" panose="020B0600070205080204" pitchFamily="50" charset="-128"/>
              </a:rPr>
              <a:t>　　　</a:t>
            </a:r>
            <a:r>
              <a:rPr kumimoji="1" lang="en-US" altLang="ja-JP" sz="1800" dirty="0">
                <a:latin typeface="ＭＳ Ｐゴシック" panose="020B0600070205080204" pitchFamily="50" charset="-128"/>
                <a:ea typeface="ＭＳ Ｐゴシック" panose="020B0600070205080204" pitchFamily="50" charset="-128"/>
              </a:rPr>
              <a:t>Y</a:t>
            </a:r>
            <a:r>
              <a:rPr kumimoji="1" lang="ja-JP" altLang="en-US" sz="1800" dirty="0">
                <a:latin typeface="ＭＳ Ｐゴシック" panose="020B0600070205080204" pitchFamily="50" charset="-128"/>
                <a:ea typeface="ＭＳ Ｐゴシック" panose="020B0600070205080204" pitchFamily="50" charset="-128"/>
              </a:rPr>
              <a:t>は当座預金照合表（偽造は困難）の確認を怠っており、この場合も任務懈怠有りとすべきである。</a:t>
            </a:r>
            <a:endParaRPr kumimoji="1" lang="en-US" altLang="ja-JP" sz="1800" dirty="0">
              <a:latin typeface="ＭＳ Ｐゴシック" panose="020B0600070205080204" pitchFamily="50" charset="-128"/>
              <a:ea typeface="ＭＳ Ｐゴシック" panose="020B0600070205080204" pitchFamily="50" charset="-128"/>
            </a:endParaRPr>
          </a:p>
          <a:p>
            <a:pPr marL="0" indent="0" algn="l">
              <a:buNone/>
            </a:pPr>
            <a:r>
              <a:rPr kumimoji="1" lang="ja-JP" altLang="en-US" sz="1800" dirty="0">
                <a:latin typeface="ＭＳ Ｐゴシック" panose="020B0600070205080204" pitchFamily="50" charset="-128"/>
                <a:ea typeface="ＭＳ Ｐゴシック" panose="020B0600070205080204" pitchFamily="50" charset="-128"/>
              </a:rPr>
              <a:t>　　・</a:t>
            </a:r>
            <a:r>
              <a:rPr kumimoji="1" lang="ja-JP" altLang="en-US" sz="1800" dirty="0">
                <a:solidFill>
                  <a:srgbClr val="FF0000"/>
                </a:solidFill>
                <a:latin typeface="ＭＳ Ｐゴシック" panose="020B0600070205080204" pitchFamily="50" charset="-128"/>
                <a:ea typeface="ＭＳ Ｐゴシック" panose="020B0600070205080204" pitchFamily="50" charset="-128"/>
              </a:rPr>
              <a:t>仮に横領</a:t>
            </a:r>
            <a:r>
              <a:rPr kumimoji="1" lang="en-US" altLang="ja-JP" sz="1800" dirty="0">
                <a:solidFill>
                  <a:srgbClr val="FF0000"/>
                </a:solidFill>
                <a:latin typeface="ＭＳ Ｐゴシック" panose="020B0600070205080204" pitchFamily="50" charset="-128"/>
                <a:ea typeface="ＭＳ Ｐゴシック" panose="020B0600070205080204" pitchFamily="50" charset="-128"/>
              </a:rPr>
              <a:t>2</a:t>
            </a:r>
            <a:r>
              <a:rPr kumimoji="1" lang="ja-JP" altLang="en-US" sz="1800" dirty="0">
                <a:solidFill>
                  <a:srgbClr val="FF0000"/>
                </a:solidFill>
                <a:latin typeface="ＭＳ Ｐゴシック" panose="020B0600070205080204" pitchFamily="50" charset="-128"/>
                <a:ea typeface="ＭＳ Ｐゴシック" panose="020B0600070205080204" pitchFamily="50" charset="-128"/>
              </a:rPr>
              <a:t>年目以降も全て偽造してカラーコピーをしていれば第</a:t>
            </a:r>
            <a:r>
              <a:rPr kumimoji="1" lang="en-US" altLang="ja-JP" sz="1800" dirty="0">
                <a:solidFill>
                  <a:srgbClr val="FF0000"/>
                </a:solidFill>
                <a:latin typeface="ＭＳ Ｐゴシック" panose="020B0600070205080204" pitchFamily="50" charset="-128"/>
                <a:ea typeface="ＭＳ Ｐゴシック" panose="020B0600070205080204" pitchFamily="50" charset="-128"/>
              </a:rPr>
              <a:t>1</a:t>
            </a:r>
            <a:r>
              <a:rPr kumimoji="1" lang="ja-JP" altLang="en-US" sz="1800" dirty="0">
                <a:solidFill>
                  <a:srgbClr val="FF0000"/>
                </a:solidFill>
                <a:latin typeface="ＭＳ Ｐゴシック" panose="020B0600070205080204" pitchFamily="50" charset="-128"/>
                <a:ea typeface="ＭＳ Ｐゴシック" panose="020B0600070205080204" pitchFamily="50" charset="-128"/>
              </a:rPr>
              <a:t>審でも任務懈怠無しとなる。</a:t>
            </a:r>
            <a:endParaRPr kumimoji="1"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lgn="l">
              <a:buNone/>
            </a:pPr>
            <a:r>
              <a:rPr lang="ja-JP" altLang="en-US" sz="1800" dirty="0">
                <a:solidFill>
                  <a:srgbClr val="FF0000"/>
                </a:solidFill>
                <a:latin typeface="ＭＳ Ｐゴシック" panose="020B0600070205080204" pitchFamily="50" charset="-128"/>
                <a:ea typeface="ＭＳ Ｐゴシック" panose="020B0600070205080204" pitchFamily="50" charset="-128"/>
              </a:rPr>
              <a:t>　</a:t>
            </a:r>
            <a:endParaRPr lang="en-US" altLang="ja-JP" sz="1800" dirty="0">
              <a:solidFill>
                <a:srgbClr val="FF0000"/>
              </a:solidFill>
              <a:latin typeface="ＭＳ Ｐゴシック" panose="020B0600070205080204" pitchFamily="50" charset="-128"/>
              <a:ea typeface="ＭＳ Ｐゴシック" panose="020B0600070205080204" pitchFamily="50" charset="-128"/>
            </a:endParaRPr>
          </a:p>
          <a:p>
            <a:pPr marL="0" indent="0" algn="l">
              <a:buNone/>
            </a:pPr>
            <a:r>
              <a:rPr kumimoji="1" lang="ja-JP" altLang="en-US" sz="1800" dirty="0">
                <a:solidFill>
                  <a:srgbClr val="FF0000"/>
                </a:solidFill>
                <a:latin typeface="ＭＳ Ｐゴシック" panose="020B0600070205080204" pitchFamily="50" charset="-128"/>
                <a:ea typeface="ＭＳ Ｐゴシック" panose="020B0600070205080204" pitchFamily="50" charset="-128"/>
              </a:rPr>
              <a:t>　</a:t>
            </a:r>
            <a:r>
              <a:rPr kumimoji="1" lang="ja-JP" altLang="en-US" sz="1800" dirty="0">
                <a:latin typeface="ＭＳ Ｐゴシック" panose="020B0600070205080204" pitchFamily="50" charset="-128"/>
                <a:ea typeface="ＭＳ Ｐゴシック" panose="020B0600070205080204" pitchFamily="50" charset="-128"/>
              </a:rPr>
              <a:t>（注）</a:t>
            </a:r>
            <a:r>
              <a:rPr kumimoji="1" lang="en-US" altLang="ja-JP" sz="1800" dirty="0">
                <a:latin typeface="ＭＳ Ｐゴシック" panose="020B0600070205080204" pitchFamily="50" charset="-128"/>
                <a:ea typeface="ＭＳ Ｐゴシック" panose="020B0600070205080204" pitchFamily="50" charset="-128"/>
              </a:rPr>
              <a:t>2023</a:t>
            </a:r>
            <a:r>
              <a:rPr kumimoji="1" lang="ja-JP" altLang="en-US" sz="1800" dirty="0">
                <a:latin typeface="ＭＳ Ｐゴシック" panose="020B0600070205080204" pitchFamily="50" charset="-128"/>
                <a:ea typeface="ＭＳ Ｐゴシック" panose="020B0600070205080204" pitchFamily="50" charset="-128"/>
              </a:rPr>
              <a:t>年</a:t>
            </a:r>
            <a:r>
              <a:rPr kumimoji="1" lang="en-US" altLang="ja-JP" sz="1800" dirty="0">
                <a:latin typeface="ＭＳ Ｐゴシック" panose="020B0600070205080204" pitchFamily="50" charset="-128"/>
                <a:ea typeface="ＭＳ Ｐゴシック" panose="020B0600070205080204" pitchFamily="50" charset="-128"/>
              </a:rPr>
              <a:t>2</a:t>
            </a:r>
            <a:r>
              <a:rPr kumimoji="1" lang="ja-JP" altLang="en-US" sz="1800" dirty="0">
                <a:latin typeface="ＭＳ Ｐゴシック" panose="020B0600070205080204" pitchFamily="50" charset="-128"/>
                <a:ea typeface="ＭＳ Ｐゴシック" panose="020B0600070205080204" pitchFamily="50" charset="-128"/>
              </a:rPr>
              <a:t>月</a:t>
            </a:r>
            <a:r>
              <a:rPr kumimoji="1" lang="en-US" altLang="ja-JP" sz="1800" dirty="0">
                <a:latin typeface="ＭＳ Ｐゴシック" panose="020B0600070205080204" pitchFamily="50" charset="-128"/>
                <a:ea typeface="ＭＳ Ｐゴシック" panose="020B0600070205080204" pitchFamily="50" charset="-128"/>
              </a:rPr>
              <a:t>23</a:t>
            </a:r>
            <a:r>
              <a:rPr kumimoji="1" lang="ja-JP" altLang="en-US" sz="1800">
                <a:latin typeface="ＭＳ Ｐゴシック" panose="020B0600070205080204" pitchFamily="50" charset="-128"/>
                <a:ea typeface="ＭＳ Ｐゴシック" panose="020B0600070205080204" pitchFamily="50" charset="-128"/>
              </a:rPr>
              <a:t>日現在　差戻しによる高裁の判決は出ていない。</a:t>
            </a:r>
            <a:endParaRPr kumimoji="1" lang="ja-JP" altLang="en-US" sz="18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29678169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24F3CC-0BB8-C8F9-3A68-DC9B96C8DA5C}"/>
              </a:ext>
            </a:extLst>
          </p:cNvPr>
          <p:cNvSpPr>
            <a:spLocks noGrp="1"/>
          </p:cNvSpPr>
          <p:nvPr>
            <p:ph type="ctrTitle"/>
          </p:nvPr>
        </p:nvSpPr>
        <p:spPr>
          <a:xfrm>
            <a:off x="1523999" y="-50786"/>
            <a:ext cx="9144000" cy="766119"/>
          </a:xfrm>
        </p:spPr>
        <p:txBody>
          <a:bodyPr>
            <a:noAutofit/>
          </a:bodyPr>
          <a:lstStyle/>
          <a:p>
            <a:r>
              <a:rPr kumimoji="1" lang="ja-JP" altLang="en-US" sz="2000" b="1"/>
              <a:t>⑥みずほフィナンシャルグループ元取締役らに対する株主代表訴訟事件</a:t>
            </a:r>
            <a:br>
              <a:rPr kumimoji="1" lang="en-US" altLang="ja-JP" sz="2000" b="1" dirty="0"/>
            </a:br>
            <a:r>
              <a:rPr kumimoji="1" lang="ja-JP" altLang="en-US" sz="2000" b="1"/>
              <a:t>（東京地判令２・２・２７</a:t>
            </a:r>
            <a:r>
              <a:rPr kumimoji="1" lang="en-US" altLang="ja-JP" sz="2000" b="1" dirty="0"/>
              <a:t>【</a:t>
            </a:r>
            <a:r>
              <a:rPr lang="ja-JP" altLang="en-US" sz="2000" b="1"/>
              <a:t>控訴</a:t>
            </a:r>
            <a:r>
              <a:rPr lang="en-US" altLang="ja-JP" sz="2000" b="1" dirty="0"/>
              <a:t>】</a:t>
            </a:r>
            <a:r>
              <a:rPr lang="ja-JP" altLang="en-US" sz="2000" b="1"/>
              <a:t>）</a:t>
            </a:r>
            <a:endParaRPr kumimoji="1" lang="ja-JP" altLang="en-US" sz="2000" b="1"/>
          </a:p>
        </p:txBody>
      </p:sp>
      <p:sp>
        <p:nvSpPr>
          <p:cNvPr id="4" name="テキスト ボックス 3">
            <a:extLst>
              <a:ext uri="{FF2B5EF4-FFF2-40B4-BE49-F238E27FC236}">
                <a16:creationId xmlns:a16="http://schemas.microsoft.com/office/drawing/2014/main" id="{A271F39D-265D-2D1C-B11C-FD33A32617B8}"/>
              </a:ext>
            </a:extLst>
          </p:cNvPr>
          <p:cNvSpPr txBox="1"/>
          <p:nvPr/>
        </p:nvSpPr>
        <p:spPr>
          <a:xfrm>
            <a:off x="-6180" y="1208708"/>
            <a:ext cx="12010769" cy="646331"/>
          </a:xfrm>
          <a:prstGeom prst="rect">
            <a:avLst/>
          </a:prstGeom>
          <a:noFill/>
        </p:spPr>
        <p:txBody>
          <a:bodyPr wrap="square" rtlCol="0">
            <a:spAutoFit/>
          </a:bodyPr>
          <a:lstStyle/>
          <a:p>
            <a:pPr algn="just"/>
            <a:r>
              <a:rPr kumimoji="1" lang="ja-JP" altLang="en-US" b="1" u="sng"/>
              <a:t>事実</a:t>
            </a:r>
            <a:r>
              <a:rPr kumimoji="1" lang="ja-JP" altLang="en-US"/>
              <a:t>：</a:t>
            </a:r>
            <a:r>
              <a:rPr kumimoji="1" lang="ja-JP" altLang="en-US" sz="1800"/>
              <a:t>銀行持株会社である訴外株式会社</a:t>
            </a:r>
            <a:r>
              <a:rPr kumimoji="1" lang="en-US" altLang="ja-JP" sz="1800" dirty="0"/>
              <a:t>A</a:t>
            </a:r>
            <a:r>
              <a:rPr kumimoji="1" lang="ja-JP" altLang="en-US" sz="1800"/>
              <a:t>の完全子会社である訴外株式会社</a:t>
            </a:r>
            <a:r>
              <a:rPr kumimoji="1" lang="en-US" altLang="ja-JP" sz="1800" dirty="0"/>
              <a:t>B</a:t>
            </a:r>
            <a:r>
              <a:rPr kumimoji="1" lang="ja-JP" altLang="en-US" sz="1800"/>
              <a:t>銀行は、訴外株式会社</a:t>
            </a:r>
            <a:r>
              <a:rPr kumimoji="1" lang="en-US" altLang="ja-JP" sz="1800" dirty="0"/>
              <a:t>C</a:t>
            </a:r>
            <a:r>
              <a:rPr kumimoji="1" lang="ja-JP" altLang="en-US" sz="1800"/>
              <a:t>信託会社との</a:t>
            </a:r>
            <a:endParaRPr kumimoji="1" lang="en-US" altLang="ja-JP" sz="1800" dirty="0"/>
          </a:p>
          <a:p>
            <a:pPr algn="just"/>
            <a:r>
              <a:rPr lang="ja-JP" altLang="en-US"/>
              <a:t>　</a:t>
            </a:r>
            <a:r>
              <a:rPr kumimoji="1" lang="ja-JP" altLang="en-US" sz="1800"/>
              <a:t>間で提携ローン取引を行い、当該提携ローンにおいて反社会的勢力に該当する者が含まれる事を確認した。</a:t>
            </a:r>
            <a:endParaRPr kumimoji="1" lang="en-US" altLang="ja-JP" sz="1800" dirty="0"/>
          </a:p>
        </p:txBody>
      </p:sp>
      <p:sp>
        <p:nvSpPr>
          <p:cNvPr id="5" name="テキスト ボックス 4">
            <a:extLst>
              <a:ext uri="{FF2B5EF4-FFF2-40B4-BE49-F238E27FC236}">
                <a16:creationId xmlns:a16="http://schemas.microsoft.com/office/drawing/2014/main" id="{576897FF-299F-C06C-69EA-300C453690E0}"/>
              </a:ext>
            </a:extLst>
          </p:cNvPr>
          <p:cNvSpPr txBox="1"/>
          <p:nvPr/>
        </p:nvSpPr>
        <p:spPr>
          <a:xfrm>
            <a:off x="86495" y="1835076"/>
            <a:ext cx="11866605" cy="923330"/>
          </a:xfrm>
          <a:prstGeom prst="rect">
            <a:avLst/>
          </a:prstGeom>
          <a:noFill/>
        </p:spPr>
        <p:txBody>
          <a:bodyPr wrap="square" rtlCol="0">
            <a:spAutoFit/>
          </a:bodyPr>
          <a:lstStyle/>
          <a:p>
            <a:pPr algn="l"/>
            <a:r>
              <a:rPr lang="ja-JP" altLang="en-US" sz="1800" dirty="0"/>
              <a:t>→</a:t>
            </a:r>
            <a:r>
              <a:rPr lang="en-US" altLang="ja-JP" sz="1800" dirty="0"/>
              <a:t>A</a:t>
            </a:r>
            <a:r>
              <a:rPr lang="ja-JP" altLang="en-US" sz="1800" dirty="0"/>
              <a:t>の</a:t>
            </a:r>
            <a:r>
              <a:rPr lang="ja-JP" altLang="en-US" sz="1800" dirty="0">
                <a:solidFill>
                  <a:srgbClr val="FF0000"/>
                </a:solidFill>
              </a:rPr>
              <a:t>株主</a:t>
            </a:r>
            <a:r>
              <a:rPr lang="en-US" altLang="ja-JP" sz="1800" dirty="0">
                <a:solidFill>
                  <a:srgbClr val="FF0000"/>
                </a:solidFill>
              </a:rPr>
              <a:t>X</a:t>
            </a:r>
            <a:r>
              <a:rPr lang="ja-JP" altLang="en-US" sz="1800" dirty="0">
                <a:solidFill>
                  <a:srgbClr val="FF0000"/>
                </a:solidFill>
              </a:rPr>
              <a:t>らは</a:t>
            </a:r>
            <a:r>
              <a:rPr lang="en-US" altLang="ja-JP" sz="1800" dirty="0"/>
              <a:t>A</a:t>
            </a:r>
            <a:r>
              <a:rPr lang="ja-JP" altLang="en-US" sz="1800" dirty="0"/>
              <a:t>及び</a:t>
            </a:r>
            <a:r>
              <a:rPr lang="en-US" altLang="ja-JP" sz="1800" dirty="0"/>
              <a:t>B</a:t>
            </a:r>
            <a:r>
              <a:rPr lang="ja-JP" altLang="en-US" sz="1800" dirty="0"/>
              <a:t>銀行の</a:t>
            </a:r>
            <a:r>
              <a:rPr lang="ja-JP" altLang="en-US" sz="1800" dirty="0">
                <a:solidFill>
                  <a:srgbClr val="FF0000"/>
                </a:solidFill>
              </a:rPr>
              <a:t>取締役</a:t>
            </a:r>
            <a:r>
              <a:rPr lang="en-US" altLang="ja-JP" sz="1800" dirty="0">
                <a:solidFill>
                  <a:srgbClr val="FF0000"/>
                </a:solidFill>
              </a:rPr>
              <a:t>Y</a:t>
            </a:r>
            <a:r>
              <a:rPr lang="ja-JP" altLang="en-US" sz="1800" dirty="0">
                <a:solidFill>
                  <a:srgbClr val="FF0000"/>
                </a:solidFill>
              </a:rPr>
              <a:t>らに、</a:t>
            </a:r>
            <a:r>
              <a:rPr kumimoji="1" lang="en-US" altLang="ja-JP" sz="1800" dirty="0"/>
              <a:t>①B</a:t>
            </a:r>
            <a:r>
              <a:rPr kumimoji="1" lang="ja-JP" altLang="en-US" sz="1800" dirty="0"/>
              <a:t>銀行において新たな反社会的勢力との取引発生防止の体制構築義</a:t>
            </a:r>
            <a:endParaRPr kumimoji="1" lang="en-US" altLang="ja-JP" sz="1800" dirty="0"/>
          </a:p>
          <a:p>
            <a:pPr algn="l"/>
            <a:r>
              <a:rPr lang="ja-JP" altLang="en-US" dirty="0"/>
              <a:t>　</a:t>
            </a:r>
            <a:r>
              <a:rPr kumimoji="1" lang="ja-JP" altLang="en-US" sz="1800" dirty="0"/>
              <a:t>務＋②</a:t>
            </a:r>
            <a:r>
              <a:rPr kumimoji="1" lang="en-US" altLang="ja-JP" sz="1800" dirty="0"/>
              <a:t>B</a:t>
            </a:r>
            <a:r>
              <a:rPr kumimoji="1" lang="ja-JP" altLang="en-US" sz="1800" dirty="0"/>
              <a:t>銀行に対し認識した反社会的勢力との取引解消のための具体的措置を要求する義務の懈怠について善管</a:t>
            </a:r>
            <a:endParaRPr kumimoji="1" lang="en-US" altLang="ja-JP" sz="1800" dirty="0"/>
          </a:p>
          <a:p>
            <a:pPr algn="l"/>
            <a:r>
              <a:rPr lang="ja-JP" altLang="en-US" dirty="0"/>
              <a:t>　</a:t>
            </a:r>
            <a:r>
              <a:rPr kumimoji="1" lang="ja-JP" altLang="en-US" sz="1800" dirty="0"/>
              <a:t>注意義務違反に当たるとし</a:t>
            </a:r>
            <a:r>
              <a:rPr lang="ja-JP" altLang="en-US" sz="1800" dirty="0"/>
              <a:t>、会社法</a:t>
            </a:r>
            <a:r>
              <a:rPr lang="en-US" altLang="ja-JP" sz="1800" dirty="0"/>
              <a:t>423</a:t>
            </a:r>
            <a:r>
              <a:rPr lang="ja-JP" altLang="en-US" sz="1800" dirty="0"/>
              <a:t>条１項、</a:t>
            </a:r>
            <a:r>
              <a:rPr lang="en-US" altLang="ja-JP" sz="1800" dirty="0"/>
              <a:t>847</a:t>
            </a:r>
            <a:r>
              <a:rPr lang="ja-JP" altLang="en-US" sz="1800" dirty="0"/>
              <a:t>条３項に基づく株主代表訴訟を</a:t>
            </a:r>
            <a:r>
              <a:rPr lang="ja-JP" altLang="en-US" sz="1800" dirty="0">
                <a:solidFill>
                  <a:srgbClr val="FF0000"/>
                </a:solidFill>
              </a:rPr>
              <a:t>提起。</a:t>
            </a:r>
            <a:endParaRPr kumimoji="1" lang="ja-JP" altLang="en-US" sz="2000" dirty="0">
              <a:solidFill>
                <a:srgbClr val="FF0000"/>
              </a:solidFill>
            </a:endParaRPr>
          </a:p>
        </p:txBody>
      </p:sp>
      <p:sp>
        <p:nvSpPr>
          <p:cNvPr id="6" name="テキスト ボックス 5">
            <a:extLst>
              <a:ext uri="{FF2B5EF4-FFF2-40B4-BE49-F238E27FC236}">
                <a16:creationId xmlns:a16="http://schemas.microsoft.com/office/drawing/2014/main" id="{B04379E8-FF59-3660-389B-EE9520C43299}"/>
              </a:ext>
            </a:extLst>
          </p:cNvPr>
          <p:cNvSpPr txBox="1"/>
          <p:nvPr/>
        </p:nvSpPr>
        <p:spPr>
          <a:xfrm>
            <a:off x="-6180" y="2753850"/>
            <a:ext cx="3060358" cy="369332"/>
          </a:xfrm>
          <a:prstGeom prst="rect">
            <a:avLst/>
          </a:prstGeom>
          <a:noFill/>
        </p:spPr>
        <p:txBody>
          <a:bodyPr wrap="square" rtlCol="0">
            <a:spAutoFit/>
          </a:bodyPr>
          <a:lstStyle/>
          <a:p>
            <a:r>
              <a:rPr kumimoji="1" lang="ja-JP" altLang="en-US" sz="1800" b="1" u="sng"/>
              <a:t>判旨</a:t>
            </a:r>
            <a:r>
              <a:rPr kumimoji="1" lang="ja-JP" altLang="en-US" sz="1800"/>
              <a:t>：</a:t>
            </a:r>
            <a:r>
              <a:rPr kumimoji="1" lang="ja-JP" altLang="en-US">
                <a:solidFill>
                  <a:srgbClr val="FF0000"/>
                </a:solidFill>
              </a:rPr>
              <a:t>請求棄却（控訴）</a:t>
            </a:r>
          </a:p>
        </p:txBody>
      </p:sp>
      <p:sp>
        <p:nvSpPr>
          <p:cNvPr id="7" name="テキスト ボックス 6">
            <a:extLst>
              <a:ext uri="{FF2B5EF4-FFF2-40B4-BE49-F238E27FC236}">
                <a16:creationId xmlns:a16="http://schemas.microsoft.com/office/drawing/2014/main" id="{52420693-CF70-E72A-FBED-94A790858518}"/>
              </a:ext>
            </a:extLst>
          </p:cNvPr>
          <p:cNvSpPr txBox="1"/>
          <p:nvPr/>
        </p:nvSpPr>
        <p:spPr>
          <a:xfrm>
            <a:off x="90445" y="3244665"/>
            <a:ext cx="12010769" cy="646331"/>
          </a:xfrm>
          <a:prstGeom prst="rect">
            <a:avLst/>
          </a:prstGeom>
          <a:noFill/>
        </p:spPr>
        <p:txBody>
          <a:bodyPr wrap="square" rtlCol="0">
            <a:spAutoFit/>
          </a:bodyPr>
          <a:lstStyle/>
          <a:p>
            <a:r>
              <a:rPr kumimoji="1" lang="ja-JP" altLang="en-US"/>
              <a:t>→</a:t>
            </a:r>
            <a:r>
              <a:rPr kumimoji="1" lang="ja-JP" altLang="en-US">
                <a:solidFill>
                  <a:srgbClr val="FF0000"/>
                </a:solidFill>
              </a:rPr>
              <a:t>銀行持株会社である企業グループでの</a:t>
            </a:r>
            <a:r>
              <a:rPr kumimoji="1" lang="en-US" altLang="ja-JP" dirty="0">
                <a:solidFill>
                  <a:srgbClr val="FF0000"/>
                </a:solidFill>
              </a:rPr>
              <a:t>A</a:t>
            </a:r>
            <a:r>
              <a:rPr kumimoji="1" lang="ja-JP" altLang="en-US">
                <a:solidFill>
                  <a:srgbClr val="FF0000"/>
                </a:solidFill>
              </a:rPr>
              <a:t>の取締役が負担する善管注意義務の内容</a:t>
            </a:r>
            <a:r>
              <a:rPr kumimoji="1" lang="ja-JP" altLang="en-US"/>
              <a:t>は、</a:t>
            </a:r>
            <a:r>
              <a:rPr kumimoji="1" lang="en-US" altLang="ja-JP" dirty="0"/>
              <a:t>A</a:t>
            </a:r>
            <a:r>
              <a:rPr kumimoji="1" lang="ja-JP" altLang="en-US"/>
              <a:t>において反社会的勢力排除</a:t>
            </a:r>
            <a:endParaRPr kumimoji="1" lang="en-US" altLang="ja-JP" dirty="0"/>
          </a:p>
          <a:p>
            <a:r>
              <a:rPr lang="ja-JP" altLang="en-US"/>
              <a:t>　</a:t>
            </a:r>
            <a:r>
              <a:rPr kumimoji="1" lang="ja-JP" altLang="en-US"/>
              <a:t>の取組につき、子会社の業務に関する</a:t>
            </a:r>
            <a:r>
              <a:rPr lang="ja-JP" altLang="en-US"/>
              <a:t>基</a:t>
            </a:r>
            <a:r>
              <a:rPr kumimoji="1" lang="ja-JP" altLang="en-US"/>
              <a:t>本方針の策定＋監督＋是正を求める事を</a:t>
            </a:r>
            <a:r>
              <a:rPr kumimoji="1" lang="en-US" altLang="ja-JP" dirty="0"/>
              <a:t>A</a:t>
            </a:r>
            <a:r>
              <a:rPr kumimoji="1" lang="ja-JP" altLang="en-US"/>
              <a:t>の取締役会で決議する義務。</a:t>
            </a:r>
          </a:p>
        </p:txBody>
      </p:sp>
      <p:sp>
        <p:nvSpPr>
          <p:cNvPr id="9" name="テキスト ボックス 8">
            <a:extLst>
              <a:ext uri="{FF2B5EF4-FFF2-40B4-BE49-F238E27FC236}">
                <a16:creationId xmlns:a16="http://schemas.microsoft.com/office/drawing/2014/main" id="{02AD0E01-8412-9B58-521F-E13FBE18D96E}"/>
              </a:ext>
            </a:extLst>
          </p:cNvPr>
          <p:cNvSpPr txBox="1"/>
          <p:nvPr/>
        </p:nvSpPr>
        <p:spPr>
          <a:xfrm>
            <a:off x="86495" y="3928715"/>
            <a:ext cx="11866605" cy="646331"/>
          </a:xfrm>
          <a:prstGeom prst="rect">
            <a:avLst/>
          </a:prstGeom>
          <a:noFill/>
        </p:spPr>
        <p:txBody>
          <a:bodyPr wrap="square" rtlCol="0">
            <a:spAutoFit/>
          </a:bodyPr>
          <a:lstStyle/>
          <a:p>
            <a:r>
              <a:rPr kumimoji="1" lang="ja-JP" altLang="en-US"/>
              <a:t>→</a:t>
            </a:r>
            <a:r>
              <a:rPr lang="en-US" altLang="ja-JP" dirty="0">
                <a:solidFill>
                  <a:srgbClr val="FF0000"/>
                </a:solidFill>
              </a:rPr>
              <a:t>Y</a:t>
            </a:r>
            <a:r>
              <a:rPr lang="ja-JP" altLang="en-US">
                <a:solidFill>
                  <a:srgbClr val="FF0000"/>
                </a:solidFill>
              </a:rPr>
              <a:t>らは、子会社の業務にグループの内部統制システムの運用に支障をきたすような特段の事情がない限り、子会</a:t>
            </a:r>
            <a:endParaRPr lang="en-US" altLang="ja-JP" dirty="0">
              <a:solidFill>
                <a:srgbClr val="FF0000"/>
              </a:solidFill>
            </a:endParaRPr>
          </a:p>
          <a:p>
            <a:r>
              <a:rPr lang="ja-JP" altLang="en-US">
                <a:solidFill>
                  <a:srgbClr val="FF0000"/>
                </a:solidFill>
              </a:rPr>
              <a:t>　社の業務に具体的指導の義務を負うべきでない。</a:t>
            </a:r>
            <a:endParaRPr kumimoji="1" lang="ja-JP" altLang="en-US">
              <a:solidFill>
                <a:srgbClr val="FF0000"/>
              </a:solidFill>
            </a:endParaRPr>
          </a:p>
        </p:txBody>
      </p:sp>
      <p:sp>
        <p:nvSpPr>
          <p:cNvPr id="10" name="テキスト ボックス 9">
            <a:extLst>
              <a:ext uri="{FF2B5EF4-FFF2-40B4-BE49-F238E27FC236}">
                <a16:creationId xmlns:a16="http://schemas.microsoft.com/office/drawing/2014/main" id="{38AE3364-36EA-7FC9-5D0A-68C4786F4604}"/>
              </a:ext>
            </a:extLst>
          </p:cNvPr>
          <p:cNvSpPr txBox="1"/>
          <p:nvPr/>
        </p:nvSpPr>
        <p:spPr>
          <a:xfrm>
            <a:off x="86494" y="4587915"/>
            <a:ext cx="11866606" cy="646331"/>
          </a:xfrm>
          <a:prstGeom prst="rect">
            <a:avLst/>
          </a:prstGeom>
          <a:noFill/>
        </p:spPr>
        <p:txBody>
          <a:bodyPr wrap="square" rtlCol="0">
            <a:spAutoFit/>
          </a:bodyPr>
          <a:lstStyle/>
          <a:p>
            <a:r>
              <a:rPr kumimoji="1" lang="ja-JP" altLang="en-US"/>
              <a:t>→</a:t>
            </a:r>
            <a:r>
              <a:rPr lang="en-US" altLang="ja-JP" dirty="0"/>
              <a:t>Y</a:t>
            </a:r>
            <a:r>
              <a:rPr lang="ja-JP" altLang="en-US"/>
              <a:t>らに、</a:t>
            </a:r>
            <a:r>
              <a:rPr lang="en-US" altLang="ja-JP" dirty="0"/>
              <a:t>B</a:t>
            </a:r>
            <a:r>
              <a:rPr lang="ja-JP" altLang="en-US"/>
              <a:t>銀行に対して本件提携ローンにおける反社会的勢力との取引に関して具体的な取引解消のための措置</a:t>
            </a:r>
            <a:endParaRPr lang="en-US" altLang="ja-JP" dirty="0"/>
          </a:p>
          <a:p>
            <a:r>
              <a:rPr lang="ja-JP" altLang="en-US"/>
              <a:t>　まで負担していたとは認められない。</a:t>
            </a:r>
            <a:endParaRPr kumimoji="1" lang="ja-JP" altLang="en-US"/>
          </a:p>
        </p:txBody>
      </p:sp>
      <p:sp>
        <p:nvSpPr>
          <p:cNvPr id="11" name="テキスト ボックス 10">
            <a:extLst>
              <a:ext uri="{FF2B5EF4-FFF2-40B4-BE49-F238E27FC236}">
                <a16:creationId xmlns:a16="http://schemas.microsoft.com/office/drawing/2014/main" id="{727B6600-FB17-A8F3-8865-27E438A49CF0}"/>
              </a:ext>
            </a:extLst>
          </p:cNvPr>
          <p:cNvSpPr txBox="1"/>
          <p:nvPr/>
        </p:nvSpPr>
        <p:spPr>
          <a:xfrm>
            <a:off x="86494" y="5247115"/>
            <a:ext cx="11866606" cy="369332"/>
          </a:xfrm>
          <a:prstGeom prst="rect">
            <a:avLst/>
          </a:prstGeom>
          <a:noFill/>
        </p:spPr>
        <p:txBody>
          <a:bodyPr wrap="square" rtlCol="0">
            <a:spAutoFit/>
          </a:bodyPr>
          <a:lstStyle/>
          <a:p>
            <a:r>
              <a:rPr kumimoji="1" lang="ja-JP" altLang="en-US"/>
              <a:t>→本件に関し、</a:t>
            </a:r>
            <a:r>
              <a:rPr kumimoji="1" lang="en-US" altLang="ja-JP" dirty="0"/>
              <a:t>Y</a:t>
            </a:r>
            <a:r>
              <a:rPr kumimoji="1" lang="ja-JP" altLang="en-US"/>
              <a:t>らに、</a:t>
            </a:r>
            <a:r>
              <a:rPr kumimoji="1" lang="en-US" altLang="ja-JP" dirty="0"/>
              <a:t>X</a:t>
            </a:r>
            <a:r>
              <a:rPr lang="ja-JP" altLang="en-US"/>
              <a:t>らの主張の善管注意義務違反は認められない。</a:t>
            </a:r>
            <a:endParaRPr kumimoji="1" lang="ja-JP" altLang="en-US"/>
          </a:p>
        </p:txBody>
      </p:sp>
      <p:sp>
        <p:nvSpPr>
          <p:cNvPr id="12" name="テキスト ボックス 11">
            <a:extLst>
              <a:ext uri="{FF2B5EF4-FFF2-40B4-BE49-F238E27FC236}">
                <a16:creationId xmlns:a16="http://schemas.microsoft.com/office/drawing/2014/main" id="{135AEA7C-41DA-AAFB-29E4-A9FC4F21E555}"/>
              </a:ext>
            </a:extLst>
          </p:cNvPr>
          <p:cNvSpPr txBox="1"/>
          <p:nvPr/>
        </p:nvSpPr>
        <p:spPr>
          <a:xfrm>
            <a:off x="86494" y="715374"/>
            <a:ext cx="1178011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kumimoji="1" lang="en-US" altLang="ja-JP" dirty="0">
                <a:solidFill>
                  <a:schemeClr val="tx1"/>
                </a:solidFill>
              </a:rPr>
              <a:t>【</a:t>
            </a:r>
            <a:r>
              <a:rPr kumimoji="1" lang="ja-JP" altLang="en-US">
                <a:solidFill>
                  <a:schemeClr val="tx1"/>
                </a:solidFill>
              </a:rPr>
              <a:t>参照条文</a:t>
            </a:r>
            <a:r>
              <a:rPr kumimoji="1" lang="en-US" altLang="ja-JP" dirty="0">
                <a:solidFill>
                  <a:schemeClr val="tx1"/>
                </a:solidFill>
              </a:rPr>
              <a:t>】</a:t>
            </a:r>
            <a:r>
              <a:rPr kumimoji="1" lang="ja-JP" altLang="en-US">
                <a:solidFill>
                  <a:schemeClr val="tx1"/>
                </a:solidFill>
              </a:rPr>
              <a:t>民法</a:t>
            </a:r>
            <a:r>
              <a:rPr kumimoji="1" lang="en-US" altLang="ja-JP" dirty="0">
                <a:solidFill>
                  <a:schemeClr val="tx1"/>
                </a:solidFill>
              </a:rPr>
              <a:t>644</a:t>
            </a:r>
            <a:r>
              <a:rPr kumimoji="1" lang="ja-JP" altLang="en-US">
                <a:solidFill>
                  <a:schemeClr val="tx1"/>
                </a:solidFill>
              </a:rPr>
              <a:t>条、会社法</a:t>
            </a:r>
            <a:r>
              <a:rPr kumimoji="1" lang="en-US" altLang="ja-JP" dirty="0">
                <a:solidFill>
                  <a:schemeClr val="tx1"/>
                </a:solidFill>
              </a:rPr>
              <a:t>330</a:t>
            </a:r>
            <a:r>
              <a:rPr kumimoji="1" lang="ja-JP" altLang="en-US">
                <a:solidFill>
                  <a:schemeClr val="tx1"/>
                </a:solidFill>
              </a:rPr>
              <a:t>条・</a:t>
            </a:r>
            <a:r>
              <a:rPr kumimoji="1" lang="en-US" altLang="ja-JP" dirty="0">
                <a:solidFill>
                  <a:schemeClr val="tx1"/>
                </a:solidFill>
              </a:rPr>
              <a:t>355</a:t>
            </a:r>
            <a:r>
              <a:rPr kumimoji="1" lang="ja-JP" altLang="en-US">
                <a:solidFill>
                  <a:schemeClr val="tx1"/>
                </a:solidFill>
              </a:rPr>
              <a:t>条・</a:t>
            </a:r>
            <a:r>
              <a:rPr kumimoji="1" lang="en-US" altLang="ja-JP" dirty="0">
                <a:solidFill>
                  <a:schemeClr val="tx1"/>
                </a:solidFill>
              </a:rPr>
              <a:t>423</a:t>
            </a:r>
            <a:r>
              <a:rPr kumimoji="1" lang="ja-JP" altLang="en-US">
                <a:solidFill>
                  <a:schemeClr val="tx1"/>
                </a:solidFill>
              </a:rPr>
              <a:t>条１項・</a:t>
            </a:r>
            <a:r>
              <a:rPr kumimoji="1" lang="en-US" altLang="ja-JP" dirty="0">
                <a:solidFill>
                  <a:schemeClr val="tx1"/>
                </a:solidFill>
              </a:rPr>
              <a:t>847</a:t>
            </a:r>
            <a:r>
              <a:rPr kumimoji="1" lang="ja-JP" altLang="en-US">
                <a:solidFill>
                  <a:schemeClr val="tx1"/>
                </a:solidFill>
              </a:rPr>
              <a:t>条３項</a:t>
            </a:r>
          </a:p>
        </p:txBody>
      </p:sp>
      <p:sp>
        <p:nvSpPr>
          <p:cNvPr id="13" name="テキスト ボックス 12">
            <a:extLst>
              <a:ext uri="{FF2B5EF4-FFF2-40B4-BE49-F238E27FC236}">
                <a16:creationId xmlns:a16="http://schemas.microsoft.com/office/drawing/2014/main" id="{366E72D2-F3E7-2507-F61C-7490A8582498}"/>
              </a:ext>
            </a:extLst>
          </p:cNvPr>
          <p:cNvSpPr txBox="1"/>
          <p:nvPr/>
        </p:nvSpPr>
        <p:spPr>
          <a:xfrm>
            <a:off x="0" y="5707493"/>
            <a:ext cx="3877985" cy="369332"/>
          </a:xfrm>
          <a:prstGeom prst="rect">
            <a:avLst/>
          </a:prstGeom>
          <a:noFill/>
        </p:spPr>
        <p:txBody>
          <a:bodyPr wrap="none" rtlCol="0">
            <a:spAutoFit/>
          </a:bodyPr>
          <a:lstStyle/>
          <a:p>
            <a:r>
              <a:rPr kumimoji="1" lang="ja-JP" altLang="en-US"/>
              <a:t>⇒</a:t>
            </a:r>
            <a:r>
              <a:rPr kumimoji="1" lang="en-US" altLang="ja-JP" b="1" dirty="0"/>
              <a:t>【</a:t>
            </a:r>
            <a:r>
              <a:rPr kumimoji="1" lang="ja-JP" altLang="en-US" b="1"/>
              <a:t>結論賛成、理由付け一部反対</a:t>
            </a:r>
            <a:r>
              <a:rPr kumimoji="1" lang="en-US" altLang="ja-JP" b="1" dirty="0"/>
              <a:t>】</a:t>
            </a:r>
            <a:endParaRPr kumimoji="1" lang="ja-JP" altLang="en-US" b="1"/>
          </a:p>
        </p:txBody>
      </p:sp>
      <p:sp>
        <p:nvSpPr>
          <p:cNvPr id="14" name="テキスト ボックス 13">
            <a:extLst>
              <a:ext uri="{FF2B5EF4-FFF2-40B4-BE49-F238E27FC236}">
                <a16:creationId xmlns:a16="http://schemas.microsoft.com/office/drawing/2014/main" id="{D9BDEE95-BB5E-10AF-C08A-AAA14A55E13A}"/>
              </a:ext>
            </a:extLst>
          </p:cNvPr>
          <p:cNvSpPr txBox="1"/>
          <p:nvPr/>
        </p:nvSpPr>
        <p:spPr>
          <a:xfrm>
            <a:off x="86494" y="6076825"/>
            <a:ext cx="12014720" cy="646331"/>
          </a:xfrm>
          <a:prstGeom prst="rect">
            <a:avLst/>
          </a:prstGeom>
          <a:noFill/>
        </p:spPr>
        <p:txBody>
          <a:bodyPr wrap="square" rtlCol="0">
            <a:spAutoFit/>
          </a:bodyPr>
          <a:lstStyle/>
          <a:p>
            <a:r>
              <a:rPr kumimoji="1" lang="ja-JP" altLang="en-US"/>
              <a:t>→判決</a:t>
            </a:r>
            <a:r>
              <a:rPr lang="ja-JP" altLang="en-US"/>
              <a:t>の</a:t>
            </a:r>
            <a:r>
              <a:rPr kumimoji="1" lang="ja-JP" altLang="en-US"/>
              <a:t>「本件で明示された</a:t>
            </a:r>
            <a:r>
              <a:rPr kumimoji="1" lang="en-US" altLang="ja-JP" dirty="0"/>
              <a:t>Y</a:t>
            </a:r>
            <a:r>
              <a:rPr kumimoji="1" lang="ja-JP" altLang="en-US"/>
              <a:t>らが担うべき善管注意義務の内容を超えた属性チェックの体制を構築・強化する義務が生じていたわけでない」という理由について、</a:t>
            </a:r>
            <a:r>
              <a:rPr lang="ja-JP" altLang="en-US"/>
              <a:t>本件キャプティブローンの性質に即して説明すべき。</a:t>
            </a:r>
            <a:endParaRPr kumimoji="1" lang="ja-JP" altLang="en-US"/>
          </a:p>
        </p:txBody>
      </p:sp>
    </p:spTree>
    <p:extLst>
      <p:ext uri="{BB962C8B-B14F-4D97-AF65-F5344CB8AC3E}">
        <p14:creationId xmlns:p14="http://schemas.microsoft.com/office/powerpoint/2010/main" val="2694732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latin typeface="ＭＳ Ｐゴシック" panose="020B0600070205080204" pitchFamily="50" charset="-128"/>
                <a:ea typeface="ＭＳ Ｐゴシック" panose="020B0600070205080204" pitchFamily="50" charset="-128"/>
              </a:rPr>
              <a:t>2023</a:t>
            </a:r>
            <a:r>
              <a:rPr lang="ja-JP" altLang="en-US" dirty="0">
                <a:latin typeface="ＭＳ Ｐゴシック" panose="020B0600070205080204" pitchFamily="50" charset="-128"/>
                <a:ea typeface="ＭＳ Ｐゴシック" panose="020B0600070205080204" pitchFamily="50" charset="-128"/>
              </a:rPr>
              <a:t>年度会社法判例研究会スケジュール</a:t>
            </a:r>
            <a:endParaRPr kumimoji="1" lang="ja-JP" altLang="en-US"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p:cNvSpPr>
            <a:spLocks noGrp="1"/>
          </p:cNvSpPr>
          <p:nvPr>
            <p:ph idx="1"/>
          </p:nvPr>
        </p:nvSpPr>
        <p:spPr/>
        <p:txBody>
          <a:bodyPr>
            <a:normAutofit fontScale="92500" lnSpcReduction="10000"/>
          </a:bodyPr>
          <a:lstStyle/>
          <a:p>
            <a:pPr marL="0" indent="0" algn="l" fontAlgn="base">
              <a:buNone/>
            </a:pPr>
            <a:r>
              <a:rPr lang="ja-JP" altLang="en-US" sz="1800" b="0" i="0" dirty="0">
                <a:solidFill>
                  <a:srgbClr val="00B0F0"/>
                </a:solidFill>
                <a:effectLst/>
                <a:latin typeface="Calibri" panose="020F0502020204030204" pitchFamily="34" charset="0"/>
              </a:rPr>
              <a:t>第１回：</a:t>
            </a:r>
            <a:r>
              <a:rPr lang="en-US" altLang="ja-JP" sz="1800" b="0" i="0" dirty="0">
                <a:solidFill>
                  <a:srgbClr val="00B0F0"/>
                </a:solidFill>
                <a:effectLst/>
                <a:latin typeface="Calibri" panose="020F0502020204030204" pitchFamily="34" charset="0"/>
              </a:rPr>
              <a:t>2023</a:t>
            </a:r>
            <a:r>
              <a:rPr lang="ja-JP" altLang="en-US" sz="1800" b="0" i="0" dirty="0">
                <a:solidFill>
                  <a:srgbClr val="00B0F0"/>
                </a:solidFill>
                <a:effectLst/>
                <a:latin typeface="Calibri" panose="020F0502020204030204" pitchFamily="34" charset="0"/>
              </a:rPr>
              <a:t>年</a:t>
            </a:r>
            <a:r>
              <a:rPr lang="en-US" altLang="ja-JP" sz="1800" b="0" i="0" dirty="0">
                <a:solidFill>
                  <a:srgbClr val="00B0F0"/>
                </a:solidFill>
                <a:effectLst/>
                <a:latin typeface="Calibri" panose="020F0502020204030204" pitchFamily="34" charset="0"/>
              </a:rPr>
              <a:t>4</a:t>
            </a:r>
            <a:r>
              <a:rPr lang="ja-JP" altLang="en-US" sz="1800" b="0" i="0" dirty="0">
                <a:solidFill>
                  <a:srgbClr val="00B0F0"/>
                </a:solidFill>
                <a:effectLst/>
                <a:latin typeface="Calibri" panose="020F0502020204030204" pitchFamily="34" charset="0"/>
              </a:rPr>
              <a:t>月</a:t>
            </a:r>
            <a:r>
              <a:rPr lang="en-US" altLang="ja-JP" sz="1800" b="0" i="0" dirty="0">
                <a:solidFill>
                  <a:srgbClr val="00B0F0"/>
                </a:solidFill>
                <a:effectLst/>
                <a:latin typeface="Calibri" panose="020F0502020204030204" pitchFamily="34" charset="0"/>
              </a:rPr>
              <a:t>2</a:t>
            </a:r>
            <a:r>
              <a:rPr lang="ja-JP" altLang="en-US" sz="1800" b="0" i="0" dirty="0">
                <a:solidFill>
                  <a:srgbClr val="00B0F0"/>
                </a:solidFill>
                <a:effectLst/>
                <a:latin typeface="Calibri" panose="020F0502020204030204" pitchFamily="34" charset="0"/>
              </a:rPr>
              <a:t>日（日）日本時間</a:t>
            </a:r>
            <a:r>
              <a:rPr lang="en-US" altLang="ja-JP" sz="1800" b="0" i="0" dirty="0">
                <a:solidFill>
                  <a:srgbClr val="00B0F0"/>
                </a:solidFill>
                <a:effectLst/>
                <a:latin typeface="Calibri" panose="020F0502020204030204" pitchFamily="34" charset="0"/>
              </a:rPr>
              <a:t>16</a:t>
            </a:r>
            <a:r>
              <a:rPr lang="ja-JP" altLang="en-US" sz="1800" b="0" i="0" dirty="0">
                <a:solidFill>
                  <a:srgbClr val="00B0F0"/>
                </a:solidFill>
                <a:effectLst/>
                <a:latin typeface="Calibri" panose="020F0502020204030204" pitchFamily="34" charset="0"/>
              </a:rPr>
              <a:t>時～</a:t>
            </a:r>
            <a:r>
              <a:rPr lang="en-US" altLang="ja-JP" sz="1800" b="0" i="0" dirty="0">
                <a:solidFill>
                  <a:srgbClr val="00B0F0"/>
                </a:solidFill>
                <a:effectLst/>
                <a:latin typeface="Calibri" panose="020F0502020204030204" pitchFamily="34" charset="0"/>
              </a:rPr>
              <a:t>19</a:t>
            </a:r>
            <a:r>
              <a:rPr lang="ja-JP" altLang="en-US" sz="1800" b="0" i="0" dirty="0">
                <a:solidFill>
                  <a:srgbClr val="00B0F0"/>
                </a:solidFill>
                <a:effectLst/>
                <a:latin typeface="Calibri" panose="020F0502020204030204" pitchFamily="34" charset="0"/>
              </a:rPr>
              <a:t>時</a:t>
            </a:r>
            <a:r>
              <a:rPr lang="en-US" altLang="ja-JP" sz="1800" b="0" i="0" dirty="0">
                <a:solidFill>
                  <a:srgbClr val="00B0F0"/>
                </a:solidFill>
                <a:effectLst/>
                <a:latin typeface="Calibri" panose="020F0502020204030204" pitchFamily="34" charset="0"/>
              </a:rPr>
              <a:t>30</a:t>
            </a:r>
            <a:r>
              <a:rPr lang="ja-JP" altLang="en-US" sz="1800" b="0" i="0" dirty="0">
                <a:solidFill>
                  <a:srgbClr val="00B0F0"/>
                </a:solidFill>
                <a:effectLst/>
                <a:latin typeface="Calibri" panose="020F0502020204030204" pitchFamily="34" charset="0"/>
              </a:rPr>
              <a:t>分（ドイツ時間</a:t>
            </a:r>
            <a:r>
              <a:rPr lang="en-US" altLang="ja-JP" sz="1800" b="0" i="0" dirty="0">
                <a:solidFill>
                  <a:srgbClr val="00B0F0"/>
                </a:solidFill>
                <a:effectLst/>
                <a:latin typeface="Calibri" panose="020F0502020204030204" pitchFamily="34" charset="0"/>
              </a:rPr>
              <a:t>9</a:t>
            </a:r>
            <a:r>
              <a:rPr lang="ja-JP" altLang="en-US" sz="1800" b="0" i="0" dirty="0">
                <a:solidFill>
                  <a:srgbClr val="00B0F0"/>
                </a:solidFill>
                <a:effectLst/>
                <a:latin typeface="Calibri" panose="020F0502020204030204" pitchFamily="34" charset="0"/>
              </a:rPr>
              <a:t>時～</a:t>
            </a:r>
            <a:r>
              <a:rPr lang="en-US" altLang="ja-JP" sz="1800" b="0" i="0" dirty="0">
                <a:solidFill>
                  <a:srgbClr val="00B0F0"/>
                </a:solidFill>
                <a:effectLst/>
                <a:latin typeface="Calibri" panose="020F0502020204030204" pitchFamily="34" charset="0"/>
              </a:rPr>
              <a:t>12</a:t>
            </a:r>
            <a:r>
              <a:rPr lang="ja-JP" altLang="en-US" sz="1800" b="0" i="0" dirty="0">
                <a:solidFill>
                  <a:srgbClr val="00B0F0"/>
                </a:solidFill>
                <a:effectLst/>
                <a:latin typeface="Calibri" panose="020F0502020204030204" pitchFamily="34" charset="0"/>
              </a:rPr>
              <a:t>時</a:t>
            </a:r>
            <a:r>
              <a:rPr lang="en-US" altLang="ja-JP" sz="1800" b="0" i="0" dirty="0">
                <a:solidFill>
                  <a:srgbClr val="00B0F0"/>
                </a:solidFill>
                <a:effectLst/>
                <a:latin typeface="Calibri" panose="020F0502020204030204" pitchFamily="34" charset="0"/>
              </a:rPr>
              <a:t>30</a:t>
            </a:r>
            <a:r>
              <a:rPr lang="ja-JP" altLang="en-US" sz="1800" b="0" i="0" dirty="0">
                <a:solidFill>
                  <a:srgbClr val="00B0F0"/>
                </a:solidFill>
                <a:effectLst/>
                <a:latin typeface="Calibri" panose="020F0502020204030204" pitchFamily="34" charset="0"/>
              </a:rPr>
              <a:t>分）・</a:t>
            </a:r>
            <a:r>
              <a:rPr lang="en-US" altLang="ja-JP" sz="1800" b="0" i="0" dirty="0">
                <a:solidFill>
                  <a:srgbClr val="00B0F0"/>
                </a:solidFill>
                <a:effectLst/>
                <a:latin typeface="Calibri" panose="020F0502020204030204" pitchFamily="34" charset="0"/>
              </a:rPr>
              <a:t>Zoom</a:t>
            </a:r>
          </a:p>
          <a:p>
            <a:pPr marL="0" indent="0" algn="l" fontAlgn="base">
              <a:buNone/>
            </a:pPr>
            <a:r>
              <a:rPr lang="ja-JP" altLang="en-US" sz="1800" b="0" i="0" dirty="0">
                <a:solidFill>
                  <a:srgbClr val="00B0F0"/>
                </a:solidFill>
                <a:effectLst/>
                <a:latin typeface="Calibri" panose="020F0502020204030204" pitchFamily="34" charset="0"/>
              </a:rPr>
              <a:t>　　</a:t>
            </a:r>
            <a:r>
              <a:rPr lang="ja-JP" altLang="en-US" sz="1800" b="0" i="0" dirty="0">
                <a:effectLst/>
                <a:latin typeface="Calibri" panose="020F0502020204030204" pitchFamily="34" charset="0"/>
              </a:rPr>
              <a:t>①報告者：</a:t>
            </a:r>
            <a:r>
              <a:rPr lang="ja-JP" altLang="en-US" sz="1800" dirty="0">
                <a:latin typeface="Calibri" panose="020F0502020204030204" pitchFamily="34" charset="0"/>
              </a:rPr>
              <a:t>岡本智英子「ベルリンから近況報告」</a:t>
            </a:r>
            <a:endParaRPr lang="en-US" altLang="ja-JP" sz="1800" b="0" i="0" dirty="0">
              <a:effectLst/>
              <a:latin typeface="Calibri" panose="020F0502020204030204" pitchFamily="34" charset="0"/>
            </a:endParaRPr>
          </a:p>
          <a:p>
            <a:pPr marL="0" indent="0" algn="l" fontAlgn="base">
              <a:buNone/>
            </a:pPr>
            <a:r>
              <a:rPr lang="ja-JP" altLang="en-US" sz="1800" b="0" i="0" dirty="0">
                <a:effectLst/>
                <a:latin typeface="Calibri" panose="020F0502020204030204" pitchFamily="34" charset="0"/>
              </a:rPr>
              <a:t>　　②報告者：未定</a:t>
            </a:r>
          </a:p>
          <a:p>
            <a:pPr marL="0" indent="0" algn="l" fontAlgn="base">
              <a:buNone/>
            </a:pPr>
            <a:r>
              <a:rPr lang="ja-JP" altLang="en-US" sz="1800" b="0" i="0" dirty="0">
                <a:solidFill>
                  <a:srgbClr val="00B0F0"/>
                </a:solidFill>
                <a:effectLst/>
                <a:latin typeface="Calibri" panose="020F0502020204030204" pitchFamily="34" charset="0"/>
              </a:rPr>
              <a:t>第</a:t>
            </a:r>
            <a:r>
              <a:rPr lang="en-US" altLang="ja-JP" sz="1800" b="0" i="0" dirty="0">
                <a:solidFill>
                  <a:srgbClr val="00B0F0"/>
                </a:solidFill>
                <a:effectLst/>
                <a:latin typeface="Calibri" panose="020F0502020204030204" pitchFamily="34" charset="0"/>
              </a:rPr>
              <a:t>2</a:t>
            </a:r>
            <a:r>
              <a:rPr lang="ja-JP" altLang="en-US" sz="1800" b="0" i="0" dirty="0">
                <a:solidFill>
                  <a:srgbClr val="00B0F0"/>
                </a:solidFill>
                <a:effectLst/>
                <a:latin typeface="Calibri" panose="020F0502020204030204" pitchFamily="34" charset="0"/>
              </a:rPr>
              <a:t>回：</a:t>
            </a:r>
            <a:r>
              <a:rPr lang="en-US" altLang="ja-JP" sz="1800" b="0" i="0" dirty="0">
                <a:solidFill>
                  <a:srgbClr val="00B0F0"/>
                </a:solidFill>
                <a:effectLst/>
                <a:latin typeface="Calibri" panose="020F0502020204030204" pitchFamily="34" charset="0"/>
              </a:rPr>
              <a:t>2023</a:t>
            </a:r>
            <a:r>
              <a:rPr lang="ja-JP" altLang="en-US" sz="1800" b="0" i="0" dirty="0">
                <a:solidFill>
                  <a:srgbClr val="00B0F0"/>
                </a:solidFill>
                <a:effectLst/>
                <a:latin typeface="Calibri" panose="020F0502020204030204" pitchFamily="34" charset="0"/>
              </a:rPr>
              <a:t>年</a:t>
            </a:r>
            <a:r>
              <a:rPr lang="en-US" altLang="ja-JP" sz="1800" b="0" i="0" dirty="0">
                <a:solidFill>
                  <a:srgbClr val="00B0F0"/>
                </a:solidFill>
                <a:effectLst/>
                <a:latin typeface="Calibri" panose="020F0502020204030204" pitchFamily="34" charset="0"/>
              </a:rPr>
              <a:t>6</a:t>
            </a:r>
            <a:r>
              <a:rPr lang="ja-JP" altLang="en-US" sz="1800" b="0" i="0" dirty="0">
                <a:solidFill>
                  <a:srgbClr val="00B0F0"/>
                </a:solidFill>
                <a:effectLst/>
                <a:latin typeface="Calibri" panose="020F0502020204030204" pitchFamily="34" charset="0"/>
              </a:rPr>
              <a:t>月４日（日）日本時間</a:t>
            </a:r>
            <a:r>
              <a:rPr lang="en-US" altLang="ja-JP" sz="1800" b="0" i="0" dirty="0">
                <a:solidFill>
                  <a:srgbClr val="00B0F0"/>
                </a:solidFill>
                <a:effectLst/>
                <a:latin typeface="Calibri" panose="020F0502020204030204" pitchFamily="34" charset="0"/>
              </a:rPr>
              <a:t>16</a:t>
            </a:r>
            <a:r>
              <a:rPr lang="ja-JP" altLang="en-US" sz="1800" b="0" i="0" dirty="0">
                <a:solidFill>
                  <a:srgbClr val="00B0F0"/>
                </a:solidFill>
                <a:effectLst/>
                <a:latin typeface="Calibri" panose="020F0502020204030204" pitchFamily="34" charset="0"/>
              </a:rPr>
              <a:t>時～１</a:t>
            </a:r>
            <a:r>
              <a:rPr lang="en-US" altLang="ja-JP" sz="1800" b="0" i="0" dirty="0">
                <a:solidFill>
                  <a:srgbClr val="00B0F0"/>
                </a:solidFill>
                <a:effectLst/>
                <a:latin typeface="Calibri" panose="020F0502020204030204" pitchFamily="34" charset="0"/>
              </a:rPr>
              <a:t>9</a:t>
            </a:r>
            <a:r>
              <a:rPr lang="ja-JP" altLang="en-US" sz="1800" b="0" i="0" dirty="0">
                <a:solidFill>
                  <a:srgbClr val="00B0F0"/>
                </a:solidFill>
                <a:effectLst/>
                <a:latin typeface="Calibri" panose="020F0502020204030204" pitchFamily="34" charset="0"/>
              </a:rPr>
              <a:t>時</a:t>
            </a:r>
            <a:r>
              <a:rPr lang="en-US" altLang="ja-JP" sz="1800" b="0" i="0" dirty="0">
                <a:solidFill>
                  <a:srgbClr val="00B0F0"/>
                </a:solidFill>
                <a:effectLst/>
                <a:latin typeface="Calibri" panose="020F0502020204030204" pitchFamily="34" charset="0"/>
              </a:rPr>
              <a:t>30</a:t>
            </a:r>
            <a:r>
              <a:rPr lang="ja-JP" altLang="en-US" sz="1800" b="0" i="0" dirty="0">
                <a:solidFill>
                  <a:srgbClr val="00B0F0"/>
                </a:solidFill>
                <a:effectLst/>
                <a:latin typeface="Calibri" panose="020F0502020204030204" pitchFamily="34" charset="0"/>
              </a:rPr>
              <a:t>分（ドイツ時間</a:t>
            </a:r>
            <a:r>
              <a:rPr lang="en-US" altLang="ja-JP" sz="1800" b="0" i="0" dirty="0">
                <a:solidFill>
                  <a:srgbClr val="00B0F0"/>
                </a:solidFill>
                <a:effectLst/>
                <a:latin typeface="Calibri" panose="020F0502020204030204" pitchFamily="34" charset="0"/>
              </a:rPr>
              <a:t>9</a:t>
            </a:r>
            <a:r>
              <a:rPr lang="ja-JP" altLang="en-US" sz="1800" b="0" i="0" dirty="0">
                <a:solidFill>
                  <a:srgbClr val="00B0F0"/>
                </a:solidFill>
                <a:effectLst/>
                <a:latin typeface="Calibri" panose="020F0502020204030204" pitchFamily="34" charset="0"/>
              </a:rPr>
              <a:t>時～</a:t>
            </a:r>
            <a:r>
              <a:rPr lang="en-US" altLang="ja-JP" sz="1800" b="0" i="0" dirty="0">
                <a:solidFill>
                  <a:srgbClr val="00B0F0"/>
                </a:solidFill>
                <a:effectLst/>
                <a:latin typeface="Calibri" panose="020F0502020204030204" pitchFamily="34" charset="0"/>
              </a:rPr>
              <a:t>12</a:t>
            </a:r>
            <a:r>
              <a:rPr lang="ja-JP" altLang="en-US" sz="1800" b="0" i="0" dirty="0">
                <a:solidFill>
                  <a:srgbClr val="00B0F0"/>
                </a:solidFill>
                <a:effectLst/>
                <a:latin typeface="Calibri" panose="020F0502020204030204" pitchFamily="34" charset="0"/>
              </a:rPr>
              <a:t>時</a:t>
            </a:r>
            <a:r>
              <a:rPr lang="en-US" altLang="ja-JP" sz="1800" b="0" i="0" dirty="0">
                <a:solidFill>
                  <a:srgbClr val="00B0F0"/>
                </a:solidFill>
                <a:effectLst/>
                <a:latin typeface="Calibri" panose="020F0502020204030204" pitchFamily="34" charset="0"/>
              </a:rPr>
              <a:t>30</a:t>
            </a:r>
            <a:r>
              <a:rPr lang="ja-JP" altLang="en-US" sz="1800" b="0" i="0" dirty="0">
                <a:solidFill>
                  <a:srgbClr val="00B0F0"/>
                </a:solidFill>
                <a:effectLst/>
                <a:latin typeface="Calibri" panose="020F0502020204030204" pitchFamily="34" charset="0"/>
              </a:rPr>
              <a:t>分）・</a:t>
            </a:r>
            <a:r>
              <a:rPr lang="en-US" altLang="ja-JP" sz="1800" b="0" i="0" dirty="0">
                <a:solidFill>
                  <a:srgbClr val="00B0F0"/>
                </a:solidFill>
                <a:effectLst/>
                <a:latin typeface="Calibri" panose="020F0502020204030204" pitchFamily="34" charset="0"/>
              </a:rPr>
              <a:t>Zoom</a:t>
            </a:r>
          </a:p>
          <a:p>
            <a:pPr marL="0" indent="0" algn="l" fontAlgn="base">
              <a:buNone/>
            </a:pPr>
            <a:r>
              <a:rPr lang="ja-JP" altLang="en-US" sz="1800" b="0" i="0" dirty="0">
                <a:solidFill>
                  <a:srgbClr val="00B0F0"/>
                </a:solidFill>
                <a:effectLst/>
                <a:latin typeface="Calibri" panose="020F0502020204030204" pitchFamily="34" charset="0"/>
              </a:rPr>
              <a:t>　日邦産業事件から考える</a:t>
            </a:r>
            <a:r>
              <a:rPr lang="ja-JP" altLang="en-US" sz="1800" b="0" i="0">
                <a:solidFill>
                  <a:srgbClr val="00B0F0"/>
                </a:solidFill>
                <a:effectLst/>
                <a:latin typeface="Calibri" panose="020F0502020204030204" pitchFamily="34" charset="0"/>
              </a:rPr>
              <a:t>～会社が行った一つの行為</a:t>
            </a:r>
            <a:r>
              <a:rPr lang="ja-JP" altLang="en-US" sz="1800" b="0" i="0" dirty="0">
                <a:solidFill>
                  <a:srgbClr val="00B0F0"/>
                </a:solidFill>
                <a:effectLst/>
                <a:latin typeface="Calibri" panose="020F0502020204030204" pitchFamily="34" charset="0"/>
              </a:rPr>
              <a:t>に対して株主は何が出来るのか～</a:t>
            </a:r>
            <a:endParaRPr lang="en-US" altLang="ja-JP" sz="1800" b="0" i="0" dirty="0">
              <a:solidFill>
                <a:srgbClr val="00B0F0"/>
              </a:solidFill>
              <a:effectLst/>
              <a:latin typeface="Calibri" panose="020F0502020204030204" pitchFamily="34" charset="0"/>
            </a:endParaRPr>
          </a:p>
          <a:p>
            <a:pPr marL="0" indent="0">
              <a:buNone/>
              <a:tabLst>
                <a:tab pos="2689225" algn="l"/>
              </a:tabLst>
            </a:pPr>
            <a:r>
              <a:rPr lang="ja-JP" altLang="en-US" sz="1800" b="0" i="0" dirty="0">
                <a:solidFill>
                  <a:srgbClr val="00B0F0"/>
                </a:solidFill>
                <a:effectLst/>
                <a:latin typeface="Calibri" panose="020F0502020204030204" pitchFamily="34" charset="0"/>
              </a:rPr>
              <a:t>　　</a:t>
            </a:r>
            <a:r>
              <a:rPr lang="ja-JP" altLang="en-US" sz="1800" b="0" i="0" dirty="0">
                <a:effectLst/>
                <a:latin typeface="Calibri" panose="020F0502020204030204" pitchFamily="34" charset="0"/>
              </a:rPr>
              <a:t>③報告者：決定済み「新株予約権差止請求事件ー名古屋高決令和３年４月２２日」</a:t>
            </a:r>
            <a:endParaRPr lang="en-US" altLang="ja-JP" sz="1800" b="0" i="0" dirty="0">
              <a:effectLst/>
              <a:latin typeface="Calibri" panose="020F0502020204030204" pitchFamily="34" charset="0"/>
            </a:endParaRPr>
          </a:p>
          <a:p>
            <a:pPr marL="0" indent="0">
              <a:buNone/>
              <a:tabLst>
                <a:tab pos="2689225" algn="l"/>
              </a:tabLst>
            </a:pPr>
            <a:r>
              <a:rPr lang="ja-JP" altLang="en-US" sz="1800" b="0" i="0" dirty="0">
                <a:solidFill>
                  <a:srgbClr val="00B0F0"/>
                </a:solidFill>
                <a:effectLst/>
                <a:latin typeface="Calibri" panose="020F0502020204030204" pitchFamily="34" charset="0"/>
              </a:rPr>
              <a:t>　　</a:t>
            </a:r>
            <a:r>
              <a:rPr lang="ja-JP" altLang="en-US" sz="1800" b="0" i="0" dirty="0">
                <a:effectLst/>
                <a:latin typeface="Calibri" panose="020F0502020204030204" pitchFamily="34" charset="0"/>
              </a:rPr>
              <a:t>④報告者：決定済み「株主総会招集許可申立事件ー名古屋高決令和３年７月１４日」</a:t>
            </a:r>
          </a:p>
          <a:p>
            <a:pPr marL="0" indent="0" algn="l" fontAlgn="base">
              <a:buNone/>
            </a:pPr>
            <a:r>
              <a:rPr lang="ja-JP" altLang="en-US" sz="1800" b="0" i="0" dirty="0">
                <a:solidFill>
                  <a:srgbClr val="00B0F0"/>
                </a:solidFill>
                <a:effectLst/>
                <a:latin typeface="Calibri" panose="020F0502020204030204" pitchFamily="34" charset="0"/>
              </a:rPr>
              <a:t>第</a:t>
            </a:r>
            <a:r>
              <a:rPr lang="en-US" altLang="ja-JP" sz="1800" b="0" i="0" dirty="0">
                <a:solidFill>
                  <a:srgbClr val="00B0F0"/>
                </a:solidFill>
                <a:effectLst/>
                <a:latin typeface="Calibri" panose="020F0502020204030204" pitchFamily="34" charset="0"/>
              </a:rPr>
              <a:t>3</a:t>
            </a:r>
            <a:r>
              <a:rPr lang="ja-JP" altLang="en-US" sz="1800" b="0" i="0" dirty="0">
                <a:solidFill>
                  <a:srgbClr val="00B0F0"/>
                </a:solidFill>
                <a:effectLst/>
                <a:latin typeface="Calibri" panose="020F0502020204030204" pitchFamily="34" charset="0"/>
              </a:rPr>
              <a:t>回：</a:t>
            </a:r>
            <a:r>
              <a:rPr lang="en-US" altLang="ja-JP" sz="1800" b="0" i="0" dirty="0">
                <a:solidFill>
                  <a:srgbClr val="00B0F0"/>
                </a:solidFill>
                <a:effectLst/>
                <a:latin typeface="Calibri" panose="020F0502020204030204" pitchFamily="34" charset="0"/>
              </a:rPr>
              <a:t>2023</a:t>
            </a:r>
            <a:r>
              <a:rPr lang="ja-JP" altLang="en-US" sz="1800" b="0" i="0" dirty="0">
                <a:solidFill>
                  <a:srgbClr val="00B0F0"/>
                </a:solidFill>
                <a:effectLst/>
                <a:latin typeface="Calibri" panose="020F0502020204030204" pitchFamily="34" charset="0"/>
              </a:rPr>
              <a:t>年</a:t>
            </a:r>
            <a:r>
              <a:rPr lang="en-US" altLang="ja-JP" sz="1800" b="0" i="0" dirty="0">
                <a:solidFill>
                  <a:srgbClr val="00B0F0"/>
                </a:solidFill>
                <a:effectLst/>
                <a:latin typeface="Calibri" panose="020F0502020204030204" pitchFamily="34" charset="0"/>
              </a:rPr>
              <a:t>10</a:t>
            </a:r>
            <a:r>
              <a:rPr lang="ja-JP" altLang="en-US" sz="1800" b="0" i="0" dirty="0">
                <a:solidFill>
                  <a:srgbClr val="00B0F0"/>
                </a:solidFill>
                <a:effectLst/>
                <a:latin typeface="Calibri" panose="020F0502020204030204" pitchFamily="34" charset="0"/>
              </a:rPr>
              <a:t>月</a:t>
            </a:r>
            <a:r>
              <a:rPr lang="en-US" altLang="ja-JP" sz="1800" b="0" i="0" dirty="0">
                <a:solidFill>
                  <a:srgbClr val="00B0F0"/>
                </a:solidFill>
                <a:effectLst/>
                <a:latin typeface="Calibri" panose="020F0502020204030204" pitchFamily="34" charset="0"/>
              </a:rPr>
              <a:t>8</a:t>
            </a:r>
            <a:r>
              <a:rPr lang="ja-JP" altLang="en-US" sz="1800" b="0" i="0" dirty="0">
                <a:solidFill>
                  <a:srgbClr val="00B0F0"/>
                </a:solidFill>
                <a:effectLst/>
                <a:latin typeface="Calibri" panose="020F0502020204030204" pitchFamily="34" charset="0"/>
              </a:rPr>
              <a:t>日（日）</a:t>
            </a:r>
            <a:r>
              <a:rPr lang="en-US" altLang="ja-JP" sz="1800" b="0" i="0" dirty="0">
                <a:solidFill>
                  <a:srgbClr val="00B0F0"/>
                </a:solidFill>
                <a:effectLst/>
                <a:latin typeface="Calibri" panose="020F0502020204030204" pitchFamily="34" charset="0"/>
              </a:rPr>
              <a:t>13</a:t>
            </a:r>
            <a:r>
              <a:rPr lang="ja-JP" altLang="en-US" sz="1800" b="0" i="0" dirty="0">
                <a:solidFill>
                  <a:srgbClr val="00B0F0"/>
                </a:solidFill>
                <a:effectLst/>
                <a:latin typeface="Calibri" panose="020F0502020204030204" pitchFamily="34" charset="0"/>
              </a:rPr>
              <a:t>時</a:t>
            </a:r>
            <a:r>
              <a:rPr lang="en-US" altLang="ja-JP" sz="1800" b="0" i="0" dirty="0">
                <a:solidFill>
                  <a:srgbClr val="00B0F0"/>
                </a:solidFill>
                <a:effectLst/>
                <a:latin typeface="Calibri" panose="020F0502020204030204" pitchFamily="34" charset="0"/>
              </a:rPr>
              <a:t>30</a:t>
            </a:r>
            <a:r>
              <a:rPr lang="ja-JP" altLang="en-US" sz="1800" b="0" i="0" dirty="0">
                <a:solidFill>
                  <a:srgbClr val="00B0F0"/>
                </a:solidFill>
                <a:effectLst/>
                <a:latin typeface="Calibri" panose="020F0502020204030204" pitchFamily="34" charset="0"/>
              </a:rPr>
              <a:t>分～</a:t>
            </a:r>
            <a:r>
              <a:rPr lang="en-US" altLang="ja-JP" sz="1800" b="0" i="0" dirty="0">
                <a:solidFill>
                  <a:srgbClr val="00B0F0"/>
                </a:solidFill>
                <a:effectLst/>
                <a:latin typeface="Calibri" panose="020F0502020204030204" pitchFamily="34" charset="0"/>
              </a:rPr>
              <a:t>16</a:t>
            </a:r>
            <a:r>
              <a:rPr lang="ja-JP" altLang="en-US" sz="1800" b="0" i="0" dirty="0">
                <a:solidFill>
                  <a:srgbClr val="00B0F0"/>
                </a:solidFill>
                <a:effectLst/>
                <a:latin typeface="Calibri" panose="020F0502020204030204" pitchFamily="34" charset="0"/>
              </a:rPr>
              <a:t>時</a:t>
            </a:r>
            <a:r>
              <a:rPr lang="en-US" altLang="ja-JP" sz="1800" b="0" i="0" dirty="0">
                <a:solidFill>
                  <a:srgbClr val="00B0F0"/>
                </a:solidFill>
                <a:effectLst/>
                <a:latin typeface="Calibri" panose="020F0502020204030204" pitchFamily="34" charset="0"/>
              </a:rPr>
              <a:t>30</a:t>
            </a:r>
            <a:r>
              <a:rPr lang="ja-JP" altLang="en-US" sz="1800" b="0" i="0" dirty="0">
                <a:solidFill>
                  <a:srgbClr val="00B0F0"/>
                </a:solidFill>
                <a:effectLst/>
                <a:latin typeface="Calibri" panose="020F0502020204030204" pitchFamily="34" charset="0"/>
              </a:rPr>
              <a:t>分・梅田キャンパス＋</a:t>
            </a:r>
            <a:r>
              <a:rPr lang="en-US" altLang="ja-JP" sz="1800" b="0" i="0" dirty="0">
                <a:solidFill>
                  <a:srgbClr val="00B0F0"/>
                </a:solidFill>
                <a:effectLst/>
                <a:latin typeface="Calibri" panose="020F0502020204030204" pitchFamily="34" charset="0"/>
              </a:rPr>
              <a:t>Zoom</a:t>
            </a:r>
          </a:p>
          <a:p>
            <a:pPr marL="0" indent="0" algn="l" fontAlgn="base">
              <a:buNone/>
            </a:pPr>
            <a:r>
              <a:rPr lang="ja-JP" altLang="en-US" sz="1800" b="0" i="0" dirty="0">
                <a:solidFill>
                  <a:srgbClr val="00B0F0"/>
                </a:solidFill>
                <a:effectLst/>
                <a:latin typeface="Calibri" panose="020F0502020204030204" pitchFamily="34" charset="0"/>
              </a:rPr>
              <a:t>　</a:t>
            </a:r>
            <a:r>
              <a:rPr lang="ja-JP" altLang="en-US" sz="1800" b="0" i="0" dirty="0">
                <a:effectLst/>
                <a:latin typeface="Calibri" panose="020F0502020204030204" pitchFamily="34" charset="0"/>
              </a:rPr>
              <a:t>　⑤報告者：未定</a:t>
            </a:r>
            <a:endParaRPr lang="en-US" altLang="ja-JP" sz="1800" b="0" i="0" dirty="0">
              <a:effectLst/>
              <a:latin typeface="Calibri" panose="020F0502020204030204" pitchFamily="34" charset="0"/>
            </a:endParaRPr>
          </a:p>
          <a:p>
            <a:pPr marL="0" indent="0" algn="l" fontAlgn="base">
              <a:buNone/>
            </a:pPr>
            <a:r>
              <a:rPr lang="ja-JP" altLang="en-US" sz="1800" b="0" i="0" dirty="0">
                <a:effectLst/>
                <a:latin typeface="Calibri" panose="020F0502020204030204" pitchFamily="34" charset="0"/>
              </a:rPr>
              <a:t>　　⑥報告者：未定</a:t>
            </a:r>
          </a:p>
          <a:p>
            <a:pPr marL="0" indent="0" algn="l" fontAlgn="base">
              <a:buNone/>
            </a:pPr>
            <a:r>
              <a:rPr lang="ja-JP" altLang="en-US" sz="1800" b="0" i="0" dirty="0">
                <a:solidFill>
                  <a:srgbClr val="00B0F0"/>
                </a:solidFill>
                <a:effectLst/>
                <a:latin typeface="Calibri" panose="020F0502020204030204" pitchFamily="34" charset="0"/>
              </a:rPr>
              <a:t>第</a:t>
            </a:r>
            <a:r>
              <a:rPr lang="en-US" altLang="ja-JP" sz="1800" b="0" i="0" dirty="0">
                <a:solidFill>
                  <a:srgbClr val="00B0F0"/>
                </a:solidFill>
                <a:effectLst/>
                <a:latin typeface="Calibri" panose="020F0502020204030204" pitchFamily="34" charset="0"/>
              </a:rPr>
              <a:t>4</a:t>
            </a:r>
            <a:r>
              <a:rPr lang="ja-JP" altLang="en-US" sz="1800" b="0" i="0" dirty="0">
                <a:solidFill>
                  <a:srgbClr val="00B0F0"/>
                </a:solidFill>
                <a:effectLst/>
                <a:latin typeface="Calibri" panose="020F0502020204030204" pitchFamily="34" charset="0"/>
              </a:rPr>
              <a:t>回：</a:t>
            </a:r>
            <a:r>
              <a:rPr lang="en-US" altLang="ja-JP" sz="1800" b="0" i="0" dirty="0">
                <a:solidFill>
                  <a:srgbClr val="00B0F0"/>
                </a:solidFill>
                <a:effectLst/>
                <a:latin typeface="Calibri" panose="020F0502020204030204" pitchFamily="34" charset="0"/>
              </a:rPr>
              <a:t>2023</a:t>
            </a:r>
            <a:r>
              <a:rPr lang="ja-JP" altLang="en-US" sz="1800" b="0" i="0" dirty="0">
                <a:solidFill>
                  <a:srgbClr val="00B0F0"/>
                </a:solidFill>
                <a:effectLst/>
                <a:latin typeface="Calibri" panose="020F0502020204030204" pitchFamily="34" charset="0"/>
              </a:rPr>
              <a:t>年</a:t>
            </a:r>
            <a:r>
              <a:rPr lang="en-US" altLang="ja-JP" sz="1800" b="0" i="0" dirty="0">
                <a:solidFill>
                  <a:srgbClr val="00B0F0"/>
                </a:solidFill>
                <a:effectLst/>
                <a:latin typeface="Calibri" panose="020F0502020204030204" pitchFamily="34" charset="0"/>
              </a:rPr>
              <a:t>12</a:t>
            </a:r>
            <a:r>
              <a:rPr lang="ja-JP" altLang="en-US" sz="1800" b="0" i="0" dirty="0">
                <a:solidFill>
                  <a:srgbClr val="00B0F0"/>
                </a:solidFill>
                <a:effectLst/>
                <a:latin typeface="Calibri" panose="020F0502020204030204" pitchFamily="34" charset="0"/>
              </a:rPr>
              <a:t>月</a:t>
            </a:r>
            <a:r>
              <a:rPr lang="en-US" altLang="ja-JP" sz="1800" b="0" i="0" dirty="0">
                <a:solidFill>
                  <a:srgbClr val="00B0F0"/>
                </a:solidFill>
                <a:effectLst/>
                <a:latin typeface="Calibri" panose="020F0502020204030204" pitchFamily="34" charset="0"/>
              </a:rPr>
              <a:t>3</a:t>
            </a:r>
            <a:r>
              <a:rPr lang="ja-JP" altLang="en-US" sz="1800" b="0" i="0" dirty="0">
                <a:solidFill>
                  <a:srgbClr val="00B0F0"/>
                </a:solidFill>
                <a:effectLst/>
                <a:latin typeface="Calibri" panose="020F0502020204030204" pitchFamily="34" charset="0"/>
              </a:rPr>
              <a:t>日（日）</a:t>
            </a:r>
            <a:r>
              <a:rPr lang="en-US" altLang="ja-JP" sz="1800" b="0" i="0" dirty="0">
                <a:solidFill>
                  <a:srgbClr val="00B0F0"/>
                </a:solidFill>
                <a:effectLst/>
                <a:latin typeface="Calibri" panose="020F0502020204030204" pitchFamily="34" charset="0"/>
              </a:rPr>
              <a:t>13</a:t>
            </a:r>
            <a:r>
              <a:rPr lang="ja-JP" altLang="en-US" sz="1800" b="0" i="0" dirty="0">
                <a:solidFill>
                  <a:srgbClr val="00B0F0"/>
                </a:solidFill>
                <a:effectLst/>
                <a:latin typeface="Calibri" panose="020F0502020204030204" pitchFamily="34" charset="0"/>
              </a:rPr>
              <a:t>時</a:t>
            </a:r>
            <a:r>
              <a:rPr lang="en-US" altLang="ja-JP" sz="1800" b="0" i="0" dirty="0">
                <a:solidFill>
                  <a:srgbClr val="00B0F0"/>
                </a:solidFill>
                <a:effectLst/>
                <a:latin typeface="Calibri" panose="020F0502020204030204" pitchFamily="34" charset="0"/>
              </a:rPr>
              <a:t>30</a:t>
            </a:r>
            <a:r>
              <a:rPr lang="ja-JP" altLang="en-US" sz="1800" b="0" i="0" dirty="0">
                <a:solidFill>
                  <a:srgbClr val="00B0F0"/>
                </a:solidFill>
                <a:effectLst/>
                <a:latin typeface="Calibri" panose="020F0502020204030204" pitchFamily="34" charset="0"/>
              </a:rPr>
              <a:t>分～</a:t>
            </a:r>
            <a:r>
              <a:rPr lang="en-US" altLang="ja-JP" sz="1800" b="0" i="0" dirty="0">
                <a:solidFill>
                  <a:srgbClr val="00B0F0"/>
                </a:solidFill>
                <a:effectLst/>
                <a:latin typeface="Calibri" panose="020F0502020204030204" pitchFamily="34" charset="0"/>
              </a:rPr>
              <a:t>16</a:t>
            </a:r>
            <a:r>
              <a:rPr lang="ja-JP" altLang="en-US" sz="1800" b="0" i="0" dirty="0">
                <a:solidFill>
                  <a:srgbClr val="00B0F0"/>
                </a:solidFill>
                <a:effectLst/>
                <a:latin typeface="Calibri" panose="020F0502020204030204" pitchFamily="34" charset="0"/>
              </a:rPr>
              <a:t>時</a:t>
            </a:r>
            <a:r>
              <a:rPr lang="en-US" altLang="ja-JP" sz="1800" b="0" i="0" dirty="0">
                <a:solidFill>
                  <a:srgbClr val="00B0F0"/>
                </a:solidFill>
                <a:effectLst/>
                <a:latin typeface="Calibri" panose="020F0502020204030204" pitchFamily="34" charset="0"/>
              </a:rPr>
              <a:t>30</a:t>
            </a:r>
            <a:r>
              <a:rPr lang="ja-JP" altLang="en-US" sz="1800" b="0" i="0" dirty="0">
                <a:solidFill>
                  <a:srgbClr val="00B0F0"/>
                </a:solidFill>
                <a:effectLst/>
                <a:latin typeface="Calibri" panose="020F0502020204030204" pitchFamily="34" charset="0"/>
              </a:rPr>
              <a:t>分・梅田キャンパス＋</a:t>
            </a:r>
            <a:r>
              <a:rPr lang="en-US" altLang="ja-JP" sz="1800" b="0" i="0" dirty="0">
                <a:solidFill>
                  <a:srgbClr val="00B0F0"/>
                </a:solidFill>
                <a:effectLst/>
                <a:latin typeface="Calibri" panose="020F0502020204030204" pitchFamily="34" charset="0"/>
              </a:rPr>
              <a:t>Zoom</a:t>
            </a:r>
            <a:endParaRPr lang="ja-JP" altLang="en-US" sz="1800" b="0" i="0" dirty="0">
              <a:solidFill>
                <a:srgbClr val="00B0F0"/>
              </a:solidFill>
              <a:effectLst/>
              <a:latin typeface="Calibri" panose="020F0502020204030204" pitchFamily="34" charset="0"/>
            </a:endParaRPr>
          </a:p>
          <a:p>
            <a:pPr marL="0" lvl="0" indent="0">
              <a:buNone/>
              <a:tabLst>
                <a:tab pos="2689225" algn="l"/>
              </a:tabLst>
            </a:pPr>
            <a:r>
              <a:rPr lang="ja-JP" altLang="en-US" sz="1600" dirty="0">
                <a:solidFill>
                  <a:srgbClr val="00B0F0"/>
                </a:solidFill>
                <a:latin typeface="ＭＳ Ｐゴシック" panose="020B0600070205080204" pitchFamily="50" charset="-128"/>
                <a:ea typeface="ＭＳ Ｐゴシック" panose="020B0600070205080204" pitchFamily="50" charset="-128"/>
              </a:rPr>
              <a:t>　　</a:t>
            </a:r>
            <a:r>
              <a:rPr lang="ja-JP" altLang="en-US" sz="1600" dirty="0">
                <a:latin typeface="ＭＳ Ｐゴシック" panose="020B0600070205080204" pitchFamily="50" charset="-128"/>
                <a:ea typeface="ＭＳ Ｐゴシック" panose="020B0600070205080204" pitchFamily="50" charset="-128"/>
              </a:rPr>
              <a:t>⑦報告者：決定済み「報告判例未定」</a:t>
            </a:r>
            <a:endParaRPr lang="en-US" altLang="ja-JP" sz="1600" dirty="0">
              <a:latin typeface="ＭＳ Ｐゴシック" panose="020B0600070205080204" pitchFamily="50" charset="-128"/>
              <a:ea typeface="ＭＳ Ｐゴシック" panose="020B0600070205080204" pitchFamily="50" charset="-128"/>
            </a:endParaRPr>
          </a:p>
          <a:p>
            <a:pPr marL="0" lvl="0" indent="0">
              <a:buNone/>
              <a:tabLst>
                <a:tab pos="2689225" algn="l"/>
              </a:tabLst>
            </a:pPr>
            <a:r>
              <a:rPr lang="ja-JP" altLang="en-US" sz="1600" dirty="0">
                <a:latin typeface="ＭＳ Ｐゴシック" panose="020B0600070205080204" pitchFamily="50" charset="-128"/>
                <a:ea typeface="ＭＳ Ｐゴシック" panose="020B0600070205080204" pitchFamily="50" charset="-128"/>
              </a:rPr>
              <a:t>　　⑧報告者：未定　　　　　　　　</a:t>
            </a:r>
            <a:endParaRPr lang="en-US" altLang="ja-JP" dirty="0">
              <a:latin typeface="ＭＳ Ｐゴシック" panose="020B0600070205080204" pitchFamily="50" charset="-128"/>
              <a:ea typeface="ＭＳ Ｐゴシック" panose="020B0600070205080204" pitchFamily="50" charset="-128"/>
            </a:endParaRPr>
          </a:p>
          <a:p>
            <a:pPr marL="0" indent="0">
              <a:buNone/>
            </a:pP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2545100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028C5F-7E66-4A29-BDA0-A86886644AAA}"/>
              </a:ext>
            </a:extLst>
          </p:cNvPr>
          <p:cNvSpPr>
            <a:spLocks noGrp="1"/>
          </p:cNvSpPr>
          <p:nvPr>
            <p:ph type="title"/>
          </p:nvPr>
        </p:nvSpPr>
        <p:spPr/>
        <p:txBody>
          <a:bodyPr/>
          <a:lstStyle/>
          <a:p>
            <a:r>
              <a:rPr kumimoji="1" lang="ja-JP" altLang="en-US" dirty="0"/>
              <a:t>会社法判例研究会に興味をもたれた方</a:t>
            </a:r>
          </a:p>
        </p:txBody>
      </p:sp>
      <p:sp>
        <p:nvSpPr>
          <p:cNvPr id="3" name="コンテンツ プレースホルダー 2">
            <a:extLst>
              <a:ext uri="{FF2B5EF4-FFF2-40B4-BE49-F238E27FC236}">
                <a16:creationId xmlns:a16="http://schemas.microsoft.com/office/drawing/2014/main" id="{75F8631E-E7A5-4833-85E0-62B1F4E0F080}"/>
              </a:ext>
            </a:extLst>
          </p:cNvPr>
          <p:cNvSpPr>
            <a:spLocks noGrp="1"/>
          </p:cNvSpPr>
          <p:nvPr>
            <p:ph idx="1"/>
          </p:nvPr>
        </p:nvSpPr>
        <p:spPr>
          <a:xfrm>
            <a:off x="346494" y="1566833"/>
            <a:ext cx="10515600" cy="4351338"/>
          </a:xfrm>
        </p:spPr>
        <p:txBody>
          <a:bodyPr/>
          <a:lstStyle/>
          <a:p>
            <a:pPr marL="0" indent="0">
              <a:buNone/>
            </a:pPr>
            <a:endParaRPr kumimoji="1" lang="en-US" altLang="ja-JP" dirty="0"/>
          </a:p>
          <a:p>
            <a:pPr marL="0" indent="0">
              <a:buNone/>
            </a:pPr>
            <a:r>
              <a:rPr lang="ja-JP" altLang="en-US" dirty="0"/>
              <a:t>　　お試しで１回参加してみたいと思われた方は、是非、下記までご</a:t>
            </a:r>
            <a:endParaRPr lang="en-US" altLang="ja-JP" dirty="0"/>
          </a:p>
          <a:p>
            <a:pPr marL="0" indent="0">
              <a:buNone/>
            </a:pPr>
            <a:r>
              <a:rPr lang="ja-JP" altLang="en-US" dirty="0"/>
              <a:t>　連絡ください。お待ちしています。</a:t>
            </a:r>
            <a:endParaRPr lang="en-US" altLang="ja-JP" dirty="0"/>
          </a:p>
          <a:p>
            <a:pPr marL="0" indent="0">
              <a:buNone/>
            </a:pPr>
            <a:endParaRPr lang="en-US" altLang="ja-JP" dirty="0"/>
          </a:p>
          <a:p>
            <a:pPr marL="0" indent="0">
              <a:buNone/>
            </a:pPr>
            <a:r>
              <a:rPr lang="ja-JP" altLang="en-US" dirty="0"/>
              <a:t>　　会社法判例研究会</a:t>
            </a:r>
            <a:endParaRPr lang="en-US" altLang="ja-JP" dirty="0"/>
          </a:p>
          <a:p>
            <a:pPr marL="0" indent="0">
              <a:buNone/>
            </a:pPr>
            <a:r>
              <a:rPr lang="ja-JP" altLang="en-US" dirty="0"/>
              <a:t>　</a:t>
            </a:r>
            <a:endParaRPr lang="en-US" altLang="ja-JP" dirty="0"/>
          </a:p>
          <a:p>
            <a:pPr marL="0" indent="0">
              <a:buNone/>
            </a:pPr>
            <a:r>
              <a:rPr lang="en-US" altLang="ja-JP" sz="5400" dirty="0">
                <a:solidFill>
                  <a:srgbClr val="FF0000"/>
                </a:solidFill>
              </a:rPr>
              <a:t>kg</a:t>
            </a:r>
            <a:r>
              <a:rPr lang="en-US" altLang="ja-JP" sz="5400" dirty="0">
                <a:solidFill>
                  <a:srgbClr val="00B0F0"/>
                </a:solidFill>
              </a:rPr>
              <a:t>iba</a:t>
            </a:r>
            <a:r>
              <a:rPr lang="en-US" altLang="ja-JP" sz="5400" dirty="0"/>
              <a:t>kaisyaho@</a:t>
            </a:r>
            <a:r>
              <a:rPr lang="en-US" altLang="ja-JP" sz="5400" dirty="0">
                <a:solidFill>
                  <a:srgbClr val="FFC000"/>
                </a:solidFill>
              </a:rPr>
              <a:t>googlegroups</a:t>
            </a:r>
            <a:r>
              <a:rPr lang="en-US" altLang="ja-JP" sz="5400" dirty="0"/>
              <a:t>.com</a:t>
            </a:r>
            <a:endParaRPr kumimoji="1" lang="ja-JP" altLang="en-US" sz="5400" dirty="0"/>
          </a:p>
        </p:txBody>
      </p:sp>
    </p:spTree>
    <p:extLst>
      <p:ext uri="{BB962C8B-B14F-4D97-AF65-F5344CB8AC3E}">
        <p14:creationId xmlns:p14="http://schemas.microsoft.com/office/powerpoint/2010/main" val="1288086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B74944-8A4E-4EDF-89AD-C063D68253AE}"/>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FD211845-C16C-473E-B697-6C192C8A2E3D}"/>
              </a:ext>
            </a:extLst>
          </p:cNvPr>
          <p:cNvSpPr>
            <a:spLocks noGrp="1"/>
          </p:cNvSpPr>
          <p:nvPr>
            <p:ph idx="1"/>
          </p:nvPr>
        </p:nvSpPr>
        <p:spPr/>
        <p:txBody>
          <a:bodyPr/>
          <a:lstStyle/>
          <a:p>
            <a:pPr marL="0" indent="0">
              <a:buNone/>
            </a:pPr>
            <a:endParaRPr kumimoji="1" lang="en-US" altLang="ja-JP" dirty="0"/>
          </a:p>
          <a:p>
            <a:pPr marL="0" indent="0">
              <a:buNone/>
            </a:pPr>
            <a:r>
              <a:rPr lang="ja-JP" altLang="en-US" dirty="0"/>
              <a:t>　　　</a:t>
            </a:r>
            <a:endParaRPr lang="en-US" altLang="ja-JP" dirty="0"/>
          </a:p>
          <a:p>
            <a:pPr marL="0" indent="0">
              <a:buNone/>
            </a:pPr>
            <a:r>
              <a:rPr lang="ja-JP" altLang="en-US" dirty="0"/>
              <a:t>　　　　　</a:t>
            </a:r>
            <a:r>
              <a:rPr lang="ja-JP" altLang="en-US" sz="5400" dirty="0"/>
              <a:t>ご清聴ありがとうございました。</a:t>
            </a:r>
            <a:endParaRPr kumimoji="1" lang="ja-JP" altLang="en-US" sz="5400" dirty="0"/>
          </a:p>
        </p:txBody>
      </p:sp>
    </p:spTree>
    <p:extLst>
      <p:ext uri="{BB962C8B-B14F-4D97-AF65-F5344CB8AC3E}">
        <p14:creationId xmlns:p14="http://schemas.microsoft.com/office/powerpoint/2010/main" val="243361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175965-B0DC-38F6-EB33-48BEB37F640A}"/>
              </a:ext>
            </a:extLst>
          </p:cNvPr>
          <p:cNvSpPr>
            <a:spLocks noGrp="1"/>
          </p:cNvSpPr>
          <p:nvPr>
            <p:ph type="title"/>
          </p:nvPr>
        </p:nvSpPr>
        <p:spPr/>
        <p:txBody>
          <a:bodyPr/>
          <a:lstStyle/>
          <a:p>
            <a:r>
              <a:rPr kumimoji="1" lang="ja-JP" altLang="en-US" dirty="0"/>
              <a:t>ひとことお詫び</a:t>
            </a:r>
          </a:p>
        </p:txBody>
      </p:sp>
      <p:sp>
        <p:nvSpPr>
          <p:cNvPr id="3" name="コンテンツ プレースホルダー 2">
            <a:extLst>
              <a:ext uri="{FF2B5EF4-FFF2-40B4-BE49-F238E27FC236}">
                <a16:creationId xmlns:a16="http://schemas.microsoft.com/office/drawing/2014/main" id="{F269ACA8-21DD-8884-8F8A-C632424BFA4D}"/>
              </a:ext>
            </a:extLst>
          </p:cNvPr>
          <p:cNvSpPr>
            <a:spLocks noGrp="1"/>
          </p:cNvSpPr>
          <p:nvPr>
            <p:ph idx="1"/>
          </p:nvPr>
        </p:nvSpPr>
        <p:spPr/>
        <p:txBody>
          <a:bodyPr/>
          <a:lstStyle/>
          <a:p>
            <a:pPr marL="0" indent="0">
              <a:buNone/>
            </a:pPr>
            <a:endParaRPr kumimoji="1" lang="en-US" altLang="ja-JP" dirty="0"/>
          </a:p>
          <a:p>
            <a:pPr marL="0" indent="0">
              <a:buNone/>
            </a:pPr>
            <a:r>
              <a:rPr lang="ja-JP" altLang="en-US" dirty="0"/>
              <a:t>　　研究成果報告会の際には、各回の研究会の報告者の氏名・所属・</a:t>
            </a:r>
            <a:endParaRPr lang="en-US" altLang="ja-JP" dirty="0"/>
          </a:p>
          <a:p>
            <a:pPr marL="0" indent="0">
              <a:buNone/>
            </a:pPr>
            <a:r>
              <a:rPr lang="en-US" altLang="ja-JP" dirty="0"/>
              <a:t>IBA</a:t>
            </a:r>
            <a:r>
              <a:rPr lang="ja-JP" altLang="en-US" dirty="0"/>
              <a:t>等の修了年の情報をこのパワポファイルに記入していましたが、</a:t>
            </a:r>
            <a:endParaRPr lang="en-US" altLang="ja-JP" dirty="0"/>
          </a:p>
          <a:p>
            <a:pPr marL="0" indent="0">
              <a:buNone/>
            </a:pPr>
            <a:r>
              <a:rPr kumimoji="1" lang="en-US" altLang="ja-JP" dirty="0"/>
              <a:t>IBA</a:t>
            </a:r>
            <a:r>
              <a:rPr kumimoji="1" lang="ja-JP" altLang="en-US" dirty="0"/>
              <a:t>の</a:t>
            </a:r>
            <a:r>
              <a:rPr kumimoji="1" lang="en-US" altLang="ja-JP" dirty="0"/>
              <a:t>HP</a:t>
            </a:r>
            <a:r>
              <a:rPr kumimoji="1" lang="ja-JP" altLang="en-US" dirty="0"/>
              <a:t>にアップするに当たって、個人情報保護に観点から、報告者</a:t>
            </a:r>
            <a:endParaRPr kumimoji="1" lang="en-US" altLang="ja-JP" dirty="0"/>
          </a:p>
          <a:p>
            <a:pPr marL="0" indent="0">
              <a:buNone/>
            </a:pPr>
            <a:r>
              <a:rPr kumimoji="1" lang="ja-JP" altLang="en-US" dirty="0"/>
              <a:t>の氏名等を全て削除させて頂いています。</a:t>
            </a:r>
            <a:endParaRPr kumimoji="1" lang="en-US" altLang="ja-JP" dirty="0"/>
          </a:p>
          <a:p>
            <a:pPr marL="0" indent="0">
              <a:buNone/>
            </a:pPr>
            <a:endParaRPr lang="en-US" altLang="ja-JP" dirty="0"/>
          </a:p>
          <a:p>
            <a:pPr marL="0" indent="0">
              <a:buNone/>
            </a:pPr>
            <a:r>
              <a:rPr kumimoji="1" lang="ja-JP" altLang="en-US" dirty="0"/>
              <a:t>　　　　　　　　　　　　　　　　　　　　　　　　　２０２３．３．３</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2302274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会社法判例研究会とは</a:t>
            </a:r>
          </a:p>
        </p:txBody>
      </p:sp>
      <p:sp>
        <p:nvSpPr>
          <p:cNvPr id="3" name="コンテンツ プレースホルダー 2"/>
          <p:cNvSpPr>
            <a:spLocks noGrp="1"/>
          </p:cNvSpPr>
          <p:nvPr>
            <p:ph idx="1"/>
          </p:nvPr>
        </p:nvSpPr>
        <p:spPr/>
        <p:txBody>
          <a:bodyPr/>
          <a:lstStyle/>
          <a:p>
            <a:pPr marL="0" indent="0">
              <a:buNone/>
            </a:pPr>
            <a:endParaRPr kumimoji="1" lang="en-US" altLang="ja-JP" dirty="0"/>
          </a:p>
          <a:p>
            <a:pPr marL="0" indent="0">
              <a:buNone/>
            </a:pPr>
            <a:r>
              <a:rPr lang="ja-JP" altLang="en-US" dirty="0"/>
              <a:t>　　会社法に関する判例を</a:t>
            </a:r>
            <a:endParaRPr lang="en-US" altLang="ja-JP" dirty="0"/>
          </a:p>
          <a:p>
            <a:pPr marL="0" indent="0">
              <a:buNone/>
            </a:pPr>
            <a:endParaRPr kumimoji="1" lang="en-US" altLang="ja-JP" dirty="0">
              <a:solidFill>
                <a:srgbClr val="FF0000"/>
              </a:solidFill>
            </a:endParaRPr>
          </a:p>
          <a:p>
            <a:pPr marL="0" indent="0">
              <a:buNone/>
            </a:pPr>
            <a:r>
              <a:rPr lang="ja-JP" altLang="en-US" dirty="0">
                <a:solidFill>
                  <a:srgbClr val="FF0000"/>
                </a:solidFill>
              </a:rPr>
              <a:t>　　　　</a:t>
            </a:r>
            <a:r>
              <a:rPr kumimoji="1" lang="ja-JP" altLang="en-US" dirty="0">
                <a:solidFill>
                  <a:srgbClr val="FF0000"/>
                </a:solidFill>
              </a:rPr>
              <a:t>会員</a:t>
            </a:r>
            <a:r>
              <a:rPr kumimoji="1" lang="ja-JP" altLang="en-US" dirty="0"/>
              <a:t>が判例評釈を行い</a:t>
            </a:r>
            <a:r>
              <a:rPr lang="ja-JP" altLang="en-US" dirty="0"/>
              <a:t>研究会にて</a:t>
            </a:r>
            <a:r>
              <a:rPr lang="ja-JP" altLang="en-US" dirty="0">
                <a:solidFill>
                  <a:srgbClr val="00B0F0"/>
                </a:solidFill>
              </a:rPr>
              <a:t>報告</a:t>
            </a:r>
            <a:r>
              <a:rPr lang="ja-JP" altLang="en-US" dirty="0"/>
              <a:t>し、</a:t>
            </a:r>
            <a:endParaRPr lang="en-US" altLang="ja-JP" dirty="0"/>
          </a:p>
          <a:p>
            <a:pPr marL="0" indent="0">
              <a:buNone/>
            </a:pPr>
            <a:r>
              <a:rPr kumimoji="1" lang="ja-JP" altLang="en-US" dirty="0"/>
              <a:t>　　</a:t>
            </a:r>
            <a:endParaRPr kumimoji="1" lang="en-US" altLang="ja-JP" dirty="0"/>
          </a:p>
          <a:p>
            <a:pPr marL="0" indent="0">
              <a:buNone/>
            </a:pPr>
            <a:r>
              <a:rPr lang="ja-JP" altLang="en-US" dirty="0">
                <a:solidFill>
                  <a:srgbClr val="FF0000"/>
                </a:solidFill>
              </a:rPr>
              <a:t>　　　　参加者</a:t>
            </a:r>
            <a:r>
              <a:rPr kumimoji="1" lang="ja-JP" altLang="en-US" dirty="0">
                <a:solidFill>
                  <a:srgbClr val="FF0000"/>
                </a:solidFill>
              </a:rPr>
              <a:t>全員</a:t>
            </a:r>
            <a:r>
              <a:rPr kumimoji="1" lang="ja-JP" altLang="en-US" dirty="0"/>
              <a:t>で</a:t>
            </a:r>
            <a:r>
              <a:rPr kumimoji="1" lang="ja-JP" altLang="en-US" dirty="0">
                <a:solidFill>
                  <a:srgbClr val="00B0F0"/>
                </a:solidFill>
              </a:rPr>
              <a:t>議論</a:t>
            </a:r>
            <a:r>
              <a:rPr kumimoji="1" lang="ja-JP" altLang="en-US" dirty="0"/>
              <a:t>する</a:t>
            </a:r>
            <a:r>
              <a:rPr lang="ja-JP" altLang="en-US" dirty="0"/>
              <a:t>研究会である。</a:t>
            </a:r>
            <a:endParaRPr lang="en-US" altLang="ja-JP" dirty="0"/>
          </a:p>
          <a:p>
            <a:pPr marL="0" indent="0">
              <a:buNone/>
            </a:pPr>
            <a:r>
              <a:rPr kumimoji="1" lang="ja-JP" altLang="en-US" dirty="0"/>
              <a:t>　　</a:t>
            </a:r>
            <a:endParaRPr kumimoji="1" lang="en-US" altLang="ja-JP" dirty="0"/>
          </a:p>
          <a:p>
            <a:pPr marL="0" indent="0">
              <a:buNone/>
            </a:pPr>
            <a:r>
              <a:rPr lang="ja-JP" altLang="en-US" dirty="0"/>
              <a:t>　　判例評釈等を</a:t>
            </a:r>
            <a:r>
              <a:rPr kumimoji="1" lang="en-US" altLang="ja-JP" dirty="0"/>
              <a:t>B</a:t>
            </a:r>
            <a:r>
              <a:rPr kumimoji="1" lang="ja-JP" altLang="en-US" dirty="0"/>
              <a:t>＆</a:t>
            </a:r>
            <a:r>
              <a:rPr kumimoji="1" lang="en-US" altLang="ja-JP" dirty="0"/>
              <a:t>A</a:t>
            </a:r>
            <a:r>
              <a:rPr kumimoji="1" lang="ja-JP" altLang="en-US" dirty="0"/>
              <a:t>に投稿。</a:t>
            </a:r>
          </a:p>
        </p:txBody>
      </p:sp>
    </p:spTree>
    <p:extLst>
      <p:ext uri="{BB962C8B-B14F-4D97-AF65-F5344CB8AC3E}">
        <p14:creationId xmlns:p14="http://schemas.microsoft.com/office/powerpoint/2010/main" val="89135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7F1A748-8770-D2E9-8278-8C5A48031009}"/>
              </a:ext>
            </a:extLst>
          </p:cNvPr>
          <p:cNvSpPr>
            <a:spLocks noGrp="1"/>
          </p:cNvSpPr>
          <p:nvPr>
            <p:ph type="title"/>
          </p:nvPr>
        </p:nvSpPr>
        <p:spPr/>
        <p:txBody>
          <a:bodyPr/>
          <a:lstStyle/>
          <a:p>
            <a:r>
              <a:rPr kumimoji="1" lang="ja-JP" altLang="en-US" sz="4400" b="0" i="0" u="none" strike="noStrike" kern="1200" cap="none" spc="0" normalizeH="0" baseline="0" noProof="0" dirty="0">
                <a:ln>
                  <a:noFill/>
                </a:ln>
                <a:solidFill>
                  <a:prstClr val="black"/>
                </a:solidFill>
                <a:effectLst/>
                <a:uLnTx/>
                <a:uFillTx/>
                <a:latin typeface="Calibri Light" panose="020F0302020204030204"/>
                <a:ea typeface="ＭＳ Ｐゴシック" panose="020B0600070205080204" pitchFamily="50" charset="-128"/>
                <a:cs typeface="+mj-cs"/>
              </a:rPr>
              <a:t>本日のメンバー紹介</a:t>
            </a:r>
            <a:br>
              <a:rPr kumimoji="1" lang="en-US" altLang="ja-JP" sz="4400" b="0" i="0" u="none" strike="noStrike" kern="1200" cap="none" spc="0" normalizeH="0" baseline="0" noProof="0" dirty="0">
                <a:ln>
                  <a:noFill/>
                </a:ln>
                <a:solidFill>
                  <a:prstClr val="black"/>
                </a:solidFill>
                <a:effectLst/>
                <a:uLnTx/>
                <a:uFillTx/>
                <a:latin typeface="Calibri Light" panose="020F0302020204030204"/>
                <a:ea typeface="ＭＳ Ｐゴシック" panose="020B0600070205080204" pitchFamily="50" charset="-128"/>
                <a:cs typeface="+mj-cs"/>
              </a:rPr>
            </a:br>
            <a:r>
              <a:rPr kumimoji="1" lang="ja-JP" altLang="en-US" sz="4400" b="0" i="0" u="none" strike="noStrike" kern="1200" cap="none" spc="0" normalizeH="0" baseline="0" noProof="0" dirty="0">
                <a:ln>
                  <a:noFill/>
                </a:ln>
                <a:solidFill>
                  <a:prstClr val="black"/>
                </a:solidFill>
                <a:effectLst/>
                <a:uLnTx/>
                <a:uFillTx/>
                <a:latin typeface="Calibri Light" panose="020F0302020204030204"/>
                <a:ea typeface="ＭＳ Ｐゴシック" panose="020B0600070205080204" pitchFamily="50" charset="-128"/>
                <a:cs typeface="+mj-cs"/>
              </a:rPr>
              <a:t>　　　　　</a:t>
            </a:r>
            <a:r>
              <a:rPr kumimoji="1" lang="ja-JP" altLang="en-US" sz="2800" b="0" i="0" u="none" strike="noStrike" kern="1200" cap="none" spc="0" normalizeH="0" baseline="0" noProof="0" dirty="0">
                <a:ln>
                  <a:noFill/>
                </a:ln>
                <a:solidFill>
                  <a:prstClr val="black"/>
                </a:solidFill>
                <a:effectLst/>
                <a:uLnTx/>
                <a:uFillTx/>
                <a:latin typeface="Calibri Light" panose="020F0302020204030204"/>
                <a:ea typeface="ＭＳ Ｐゴシック" panose="020B0600070205080204" pitchFamily="50" charset="-128"/>
                <a:cs typeface="+mj-cs"/>
              </a:rPr>
              <a:t>～多様性に富むメンバー構成～</a:t>
            </a:r>
            <a:endParaRPr kumimoji="1" lang="ja-JP" altLang="en-US" sz="2800" dirty="0"/>
          </a:p>
        </p:txBody>
      </p:sp>
      <p:sp>
        <p:nvSpPr>
          <p:cNvPr id="3" name="コンテンツ プレースホルダー 2">
            <a:extLst>
              <a:ext uri="{FF2B5EF4-FFF2-40B4-BE49-F238E27FC236}">
                <a16:creationId xmlns:a16="http://schemas.microsoft.com/office/drawing/2014/main" id="{6C68225A-EF62-D99C-C44A-3EF93AE8A97A}"/>
              </a:ext>
            </a:extLst>
          </p:cNvPr>
          <p:cNvSpPr>
            <a:spLocks noGrp="1"/>
          </p:cNvSpPr>
          <p:nvPr>
            <p:ph idx="1"/>
          </p:nvPr>
        </p:nvSpPr>
        <p:spPr/>
        <p:txBody>
          <a:bodyPr>
            <a:normAutofit fontScale="85000" lnSpcReduction="20000"/>
          </a:bodyPr>
          <a:lstStyle/>
          <a:p>
            <a:pPr marL="0" indent="0">
              <a:buNone/>
            </a:pPr>
            <a:endParaRPr kumimoji="1" lang="en-US" altLang="ja-JP" dirty="0"/>
          </a:p>
          <a:p>
            <a:pPr marL="0" indent="0">
              <a:buNone/>
            </a:pPr>
            <a:r>
              <a:rPr kumimoji="1" lang="en-US" altLang="ja-JP" dirty="0"/>
              <a:t>AS</a:t>
            </a:r>
            <a:r>
              <a:rPr kumimoji="1" lang="ja-JP" altLang="en-US" dirty="0"/>
              <a:t>現役生２名</a:t>
            </a:r>
          </a:p>
          <a:p>
            <a:pPr marL="0" indent="0">
              <a:buNone/>
            </a:pPr>
            <a:r>
              <a:rPr kumimoji="1" lang="en-US" altLang="ja-JP" dirty="0"/>
              <a:t>AS</a:t>
            </a:r>
            <a:r>
              <a:rPr kumimoji="1" lang="ja-JP" altLang="en-US" dirty="0"/>
              <a:t>修了生１名</a:t>
            </a:r>
          </a:p>
          <a:p>
            <a:pPr marL="0" indent="0">
              <a:buNone/>
            </a:pPr>
            <a:r>
              <a:rPr kumimoji="1" lang="en-US" altLang="ja-JP" dirty="0"/>
              <a:t>BS</a:t>
            </a:r>
            <a:r>
              <a:rPr kumimoji="1" lang="ja-JP" altLang="en-US" dirty="0"/>
              <a:t>等修了生２名</a:t>
            </a:r>
          </a:p>
          <a:p>
            <a:pPr marL="0" indent="0">
              <a:buNone/>
            </a:pPr>
            <a:endParaRPr kumimoji="1" lang="ja-JP" altLang="en-US" dirty="0"/>
          </a:p>
          <a:p>
            <a:pPr marL="0" indent="0">
              <a:buNone/>
            </a:pPr>
            <a:r>
              <a:rPr kumimoji="1" lang="en-US" altLang="ja-JP" dirty="0"/>
              <a:t>【</a:t>
            </a:r>
            <a:r>
              <a:rPr kumimoji="1" lang="ja-JP" altLang="en-US" dirty="0"/>
              <a:t>欠席</a:t>
            </a:r>
            <a:r>
              <a:rPr kumimoji="1" lang="en-US" altLang="ja-JP" dirty="0"/>
              <a:t>】</a:t>
            </a:r>
          </a:p>
          <a:p>
            <a:pPr marL="0" indent="0">
              <a:buNone/>
            </a:pPr>
            <a:r>
              <a:rPr kumimoji="1" lang="en-US" altLang="ja-JP" dirty="0"/>
              <a:t>AS</a:t>
            </a:r>
            <a:r>
              <a:rPr kumimoji="1" lang="ja-JP" altLang="en-US" dirty="0"/>
              <a:t>修了生２名</a:t>
            </a:r>
          </a:p>
          <a:p>
            <a:pPr marL="0" indent="0">
              <a:buNone/>
            </a:pPr>
            <a:r>
              <a:rPr kumimoji="1" lang="en-US" altLang="ja-JP" dirty="0"/>
              <a:t>BS</a:t>
            </a:r>
            <a:r>
              <a:rPr kumimoji="1" lang="ja-JP" altLang="en-US" dirty="0"/>
              <a:t>修了生１名</a:t>
            </a:r>
          </a:p>
          <a:p>
            <a:pPr marL="0" indent="0">
              <a:buNone/>
            </a:pPr>
            <a:r>
              <a:rPr kumimoji="1" lang="en-US" altLang="ja-JP" dirty="0"/>
              <a:t>LS</a:t>
            </a:r>
            <a:r>
              <a:rPr kumimoji="1" lang="ja-JP" altLang="en-US" dirty="0"/>
              <a:t>修了生１名</a:t>
            </a:r>
          </a:p>
          <a:p>
            <a:pPr marL="0" indent="0">
              <a:buNone/>
            </a:pPr>
            <a:r>
              <a:rPr kumimoji="1" lang="ja-JP" altLang="en-US" dirty="0"/>
              <a:t>科目等履修生１名</a:t>
            </a:r>
          </a:p>
          <a:p>
            <a:pPr marL="0" indent="0">
              <a:buNone/>
            </a:pPr>
            <a:r>
              <a:rPr kumimoji="1" lang="en-US" altLang="ja-JP" dirty="0"/>
              <a:t>AS</a:t>
            </a:r>
            <a:r>
              <a:rPr kumimoji="1" lang="ja-JP" altLang="en-US" dirty="0"/>
              <a:t>アカウンティング講座修了生１名</a:t>
            </a:r>
          </a:p>
          <a:p>
            <a:pPr marL="0" indent="0">
              <a:buNone/>
            </a:pPr>
            <a:endParaRPr kumimoji="1" lang="ja-JP" altLang="en-US" dirty="0"/>
          </a:p>
        </p:txBody>
      </p:sp>
    </p:spTree>
    <p:extLst>
      <p:ext uri="{BB962C8B-B14F-4D97-AF65-F5344CB8AC3E}">
        <p14:creationId xmlns:p14="http://schemas.microsoft.com/office/powerpoint/2010/main" val="4032132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２０２２年度　新入会者の紹介</a:t>
            </a:r>
          </a:p>
        </p:txBody>
      </p:sp>
      <p:sp>
        <p:nvSpPr>
          <p:cNvPr id="3" name="コンテンツ プレースホルダー 2"/>
          <p:cNvSpPr>
            <a:spLocks noGrp="1"/>
          </p:cNvSpPr>
          <p:nvPr>
            <p:ph idx="1"/>
          </p:nvPr>
        </p:nvSpPr>
        <p:spPr>
          <a:xfrm>
            <a:off x="822568" y="1536454"/>
            <a:ext cx="11064631" cy="4653329"/>
          </a:xfrm>
        </p:spPr>
        <p:txBody>
          <a:bodyPr>
            <a:normAutofit/>
          </a:bodyPr>
          <a:lstStyle/>
          <a:p>
            <a:pPr marL="0" indent="0">
              <a:buNone/>
            </a:pPr>
            <a:r>
              <a:rPr lang="ja-JP" altLang="en-US" dirty="0">
                <a:effectLst/>
              </a:rPr>
              <a:t>　</a:t>
            </a:r>
            <a:endParaRPr lang="en-US" altLang="ja-JP" dirty="0"/>
          </a:p>
          <a:p>
            <a:pPr marL="0" indent="0">
              <a:buNone/>
            </a:pPr>
            <a:r>
              <a:rPr lang="ja-JP" altLang="en-US" dirty="0"/>
              <a:t>　＊法学研究科　１名</a:t>
            </a:r>
            <a:endParaRPr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2674841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199" y="224448"/>
            <a:ext cx="11244385" cy="1325563"/>
          </a:xfrm>
        </p:spPr>
        <p:txBody>
          <a:bodyPr>
            <a:normAutofit/>
          </a:bodyPr>
          <a:lstStyle/>
          <a:p>
            <a:r>
              <a:rPr lang="ja-JP" altLang="en-US" sz="3600" dirty="0"/>
              <a:t>２０２２年度　ＩＢＡ会社法判例研究会　</a:t>
            </a:r>
            <a:endParaRPr kumimoji="1" lang="ja-JP" altLang="en-US" sz="3600" dirty="0"/>
          </a:p>
        </p:txBody>
      </p:sp>
      <p:sp>
        <p:nvSpPr>
          <p:cNvPr id="3" name="コンテンツ プレースホルダー 2"/>
          <p:cNvSpPr>
            <a:spLocks noGrp="1"/>
          </p:cNvSpPr>
          <p:nvPr>
            <p:ph idx="1"/>
          </p:nvPr>
        </p:nvSpPr>
        <p:spPr>
          <a:xfrm>
            <a:off x="364142" y="1497378"/>
            <a:ext cx="11593397" cy="4887237"/>
          </a:xfrm>
        </p:spPr>
        <p:txBody>
          <a:bodyPr>
            <a:noAutofit/>
          </a:bodyPr>
          <a:lstStyle/>
          <a:p>
            <a:pPr marL="0" indent="0">
              <a:buNone/>
              <a:tabLst>
                <a:tab pos="2689225" algn="l"/>
              </a:tabLst>
            </a:pPr>
            <a:r>
              <a:rPr lang="ja-JP" altLang="en-US" sz="2000" dirty="0">
                <a:solidFill>
                  <a:srgbClr val="00B0F0"/>
                </a:solidFill>
              </a:rPr>
              <a:t>第１回　</a:t>
            </a:r>
            <a:r>
              <a:rPr lang="en-US" altLang="ja-JP" sz="2000" dirty="0">
                <a:solidFill>
                  <a:srgbClr val="00B0F0"/>
                </a:solidFill>
              </a:rPr>
              <a:t>2022</a:t>
            </a:r>
            <a:r>
              <a:rPr lang="ja-JP" altLang="en-US" sz="2000" dirty="0">
                <a:solidFill>
                  <a:srgbClr val="00B0F0"/>
                </a:solidFill>
              </a:rPr>
              <a:t>年</a:t>
            </a:r>
            <a:r>
              <a:rPr lang="en-US" altLang="ja-JP" sz="2000" dirty="0">
                <a:solidFill>
                  <a:srgbClr val="00B0F0"/>
                </a:solidFill>
              </a:rPr>
              <a:t>4</a:t>
            </a:r>
            <a:r>
              <a:rPr lang="ja-JP" altLang="en-US" sz="2000" dirty="0">
                <a:solidFill>
                  <a:srgbClr val="00B0F0"/>
                </a:solidFill>
              </a:rPr>
              <a:t>月</a:t>
            </a:r>
            <a:r>
              <a:rPr lang="en-US" altLang="ja-JP" sz="2000" dirty="0">
                <a:solidFill>
                  <a:srgbClr val="00B0F0"/>
                </a:solidFill>
              </a:rPr>
              <a:t>10</a:t>
            </a:r>
            <a:r>
              <a:rPr lang="ja-JP" altLang="en-US" sz="2000" dirty="0">
                <a:solidFill>
                  <a:srgbClr val="00B0F0"/>
                </a:solidFill>
              </a:rPr>
              <a:t>日（日）</a:t>
            </a:r>
            <a:r>
              <a:rPr lang="en-US" altLang="ja-JP" sz="2000" dirty="0">
                <a:solidFill>
                  <a:srgbClr val="00B0F0"/>
                </a:solidFill>
              </a:rPr>
              <a:t>13</a:t>
            </a:r>
            <a:r>
              <a:rPr lang="ja-JP" altLang="en-US" sz="2000" dirty="0">
                <a:solidFill>
                  <a:srgbClr val="00B0F0"/>
                </a:solidFill>
              </a:rPr>
              <a:t>時</a:t>
            </a:r>
            <a:r>
              <a:rPr lang="en-US" altLang="ja-JP" sz="2000" dirty="0">
                <a:solidFill>
                  <a:srgbClr val="00B0F0"/>
                </a:solidFill>
              </a:rPr>
              <a:t>30</a:t>
            </a:r>
            <a:r>
              <a:rPr lang="ja-JP" altLang="en-US" sz="2000" dirty="0">
                <a:solidFill>
                  <a:srgbClr val="00B0F0"/>
                </a:solidFill>
              </a:rPr>
              <a:t>分～</a:t>
            </a:r>
            <a:r>
              <a:rPr lang="en-US" altLang="ja-JP" sz="2000" dirty="0">
                <a:solidFill>
                  <a:srgbClr val="00B0F0"/>
                </a:solidFill>
              </a:rPr>
              <a:t>16</a:t>
            </a:r>
            <a:r>
              <a:rPr lang="ja-JP" altLang="en-US" sz="2000" dirty="0">
                <a:solidFill>
                  <a:srgbClr val="00B0F0"/>
                </a:solidFill>
              </a:rPr>
              <a:t>時</a:t>
            </a:r>
            <a:r>
              <a:rPr lang="en-US" altLang="ja-JP" sz="2000" dirty="0">
                <a:solidFill>
                  <a:srgbClr val="00B0F0"/>
                </a:solidFill>
              </a:rPr>
              <a:t>30</a:t>
            </a:r>
            <a:r>
              <a:rPr lang="ja-JP" altLang="en-US" sz="2000" dirty="0">
                <a:solidFill>
                  <a:srgbClr val="00B0F0"/>
                </a:solidFill>
              </a:rPr>
              <a:t>分　</a:t>
            </a:r>
            <a:r>
              <a:rPr lang="en-US" altLang="ja-JP" sz="2000" dirty="0">
                <a:solidFill>
                  <a:srgbClr val="00B0F0"/>
                </a:solidFill>
              </a:rPr>
              <a:t>Zoom</a:t>
            </a:r>
            <a:r>
              <a:rPr lang="ja-JP" altLang="en-US" sz="2000" dirty="0">
                <a:solidFill>
                  <a:srgbClr val="00B0F0"/>
                </a:solidFill>
              </a:rPr>
              <a:t>にて開催</a:t>
            </a:r>
            <a:endParaRPr lang="ja-JP" altLang="en-US" sz="2000" dirty="0"/>
          </a:p>
          <a:p>
            <a:pPr marL="0" indent="0">
              <a:buNone/>
              <a:tabLst>
                <a:tab pos="2689225" algn="l"/>
              </a:tabLst>
            </a:pPr>
            <a:r>
              <a:rPr lang="ja-JP" altLang="en-US" sz="2000" dirty="0">
                <a:solidFill>
                  <a:srgbClr val="FF0000"/>
                </a:solidFill>
              </a:rPr>
              <a:t>①</a:t>
            </a:r>
            <a:r>
              <a:rPr lang="ja-JP" altLang="en-US" sz="2000" dirty="0"/>
              <a:t>「招集株主によるクオカード贈与の表明と招集手続の法令違反」</a:t>
            </a:r>
            <a:r>
              <a:rPr lang="en-US" altLang="ja-JP" sz="2000" dirty="0"/>
              <a:t>【</a:t>
            </a:r>
            <a:r>
              <a:rPr lang="ja-JP" altLang="en-US" sz="2000" dirty="0"/>
              <a:t>東京高決令和</a:t>
            </a:r>
            <a:r>
              <a:rPr lang="en-US" altLang="ja-JP" sz="2000" dirty="0"/>
              <a:t>2</a:t>
            </a:r>
            <a:r>
              <a:rPr lang="ja-JP" altLang="en-US" sz="2000" dirty="0"/>
              <a:t>年</a:t>
            </a:r>
            <a:r>
              <a:rPr lang="en-US" altLang="ja-JP" sz="2000" dirty="0"/>
              <a:t>11</a:t>
            </a:r>
            <a:r>
              <a:rPr lang="ja-JP" altLang="en-US" sz="2000" dirty="0"/>
              <a:t>月</a:t>
            </a:r>
            <a:r>
              <a:rPr lang="en-US" altLang="ja-JP" sz="2000" dirty="0"/>
              <a:t>2</a:t>
            </a:r>
            <a:r>
              <a:rPr lang="ja-JP" altLang="en-US" sz="2000" dirty="0"/>
              <a:t>日</a:t>
            </a:r>
            <a:r>
              <a:rPr lang="en-US" altLang="ja-JP" sz="2000" dirty="0"/>
              <a:t>】</a:t>
            </a:r>
            <a:endParaRPr lang="ja-JP" altLang="en-US" sz="2000" dirty="0"/>
          </a:p>
          <a:p>
            <a:pPr marL="0" indent="0">
              <a:buNone/>
              <a:tabLst>
                <a:tab pos="2689225" algn="l"/>
              </a:tabLst>
            </a:pPr>
            <a:r>
              <a:rPr lang="ja-JP" altLang="en-US" sz="2000" dirty="0">
                <a:solidFill>
                  <a:srgbClr val="FF0000"/>
                </a:solidFill>
              </a:rPr>
              <a:t>②</a:t>
            </a:r>
            <a:r>
              <a:rPr lang="ja-JP" altLang="en-US" sz="2000" dirty="0"/>
              <a:t>「粉飾決算と監査法人の責任」</a:t>
            </a:r>
            <a:r>
              <a:rPr lang="en-US" altLang="ja-JP" sz="2000" dirty="0"/>
              <a:t>【</a:t>
            </a:r>
            <a:r>
              <a:rPr lang="ja-JP" altLang="en-US" sz="2000" dirty="0"/>
              <a:t>大阪地判平成</a:t>
            </a:r>
            <a:r>
              <a:rPr lang="en-US" altLang="ja-JP" sz="2000" dirty="0"/>
              <a:t>20</a:t>
            </a:r>
            <a:r>
              <a:rPr lang="ja-JP" altLang="en-US" sz="2000" dirty="0"/>
              <a:t>年</a:t>
            </a:r>
            <a:r>
              <a:rPr lang="en-US" altLang="ja-JP" sz="2000" dirty="0"/>
              <a:t>4</a:t>
            </a:r>
            <a:r>
              <a:rPr lang="ja-JP" altLang="en-US" sz="2000" dirty="0"/>
              <a:t>月</a:t>
            </a:r>
            <a:r>
              <a:rPr lang="en-US" altLang="ja-JP" sz="2000" dirty="0"/>
              <a:t>18</a:t>
            </a:r>
            <a:r>
              <a:rPr lang="ja-JP" altLang="en-US" sz="2000" dirty="0"/>
              <a:t>日</a:t>
            </a:r>
            <a:r>
              <a:rPr lang="en-US" altLang="ja-JP" sz="2000" dirty="0"/>
              <a:t>】</a:t>
            </a:r>
          </a:p>
          <a:p>
            <a:pPr marL="0" indent="0">
              <a:buNone/>
              <a:tabLst>
                <a:tab pos="2689225" algn="l"/>
              </a:tabLst>
            </a:pPr>
            <a:endParaRPr lang="ja-JP" altLang="en-US" sz="2000" dirty="0"/>
          </a:p>
          <a:p>
            <a:pPr marL="0" indent="0">
              <a:buNone/>
              <a:tabLst>
                <a:tab pos="2689225" algn="l"/>
              </a:tabLst>
            </a:pPr>
            <a:r>
              <a:rPr lang="ja-JP" altLang="en-US" sz="2000" dirty="0">
                <a:solidFill>
                  <a:srgbClr val="00B0F0"/>
                </a:solidFill>
              </a:rPr>
              <a:t>第２回　</a:t>
            </a:r>
            <a:r>
              <a:rPr lang="en-US" altLang="ja-JP" sz="2000" dirty="0">
                <a:solidFill>
                  <a:srgbClr val="00B0F0"/>
                </a:solidFill>
              </a:rPr>
              <a:t>2022</a:t>
            </a:r>
            <a:r>
              <a:rPr lang="ja-JP" altLang="en-US" sz="2000" dirty="0">
                <a:solidFill>
                  <a:srgbClr val="00B0F0"/>
                </a:solidFill>
              </a:rPr>
              <a:t>年</a:t>
            </a:r>
            <a:r>
              <a:rPr lang="en-US" altLang="ja-JP" sz="2000" dirty="0">
                <a:solidFill>
                  <a:srgbClr val="00B0F0"/>
                </a:solidFill>
              </a:rPr>
              <a:t>5</a:t>
            </a:r>
            <a:r>
              <a:rPr lang="ja-JP" altLang="en-US" sz="2000" dirty="0">
                <a:solidFill>
                  <a:srgbClr val="00B0F0"/>
                </a:solidFill>
              </a:rPr>
              <a:t>月</a:t>
            </a:r>
            <a:r>
              <a:rPr lang="en-US" altLang="ja-JP" sz="2000" dirty="0">
                <a:solidFill>
                  <a:srgbClr val="00B0F0"/>
                </a:solidFill>
              </a:rPr>
              <a:t>8</a:t>
            </a:r>
            <a:r>
              <a:rPr lang="ja-JP" altLang="en-US" sz="2000" dirty="0">
                <a:solidFill>
                  <a:srgbClr val="00B0F0"/>
                </a:solidFill>
              </a:rPr>
              <a:t>日</a:t>
            </a:r>
            <a:r>
              <a:rPr lang="en-US" altLang="ja-JP" sz="2000" dirty="0">
                <a:solidFill>
                  <a:srgbClr val="00B0F0"/>
                </a:solidFill>
              </a:rPr>
              <a:t>(</a:t>
            </a:r>
            <a:r>
              <a:rPr lang="ja-JP" altLang="en-US" sz="2000" dirty="0">
                <a:solidFill>
                  <a:srgbClr val="00B0F0"/>
                </a:solidFill>
              </a:rPr>
              <a:t>日</a:t>
            </a:r>
            <a:r>
              <a:rPr lang="en-US" altLang="ja-JP" sz="2000" dirty="0">
                <a:solidFill>
                  <a:srgbClr val="00B0F0"/>
                </a:solidFill>
              </a:rPr>
              <a:t>)13</a:t>
            </a:r>
            <a:r>
              <a:rPr lang="ja-JP" altLang="en-US" sz="2000" dirty="0">
                <a:solidFill>
                  <a:srgbClr val="00B0F0"/>
                </a:solidFill>
              </a:rPr>
              <a:t>時</a:t>
            </a:r>
            <a:r>
              <a:rPr lang="en-US" altLang="ja-JP" sz="2000" dirty="0">
                <a:solidFill>
                  <a:srgbClr val="00B0F0"/>
                </a:solidFill>
              </a:rPr>
              <a:t>30</a:t>
            </a:r>
            <a:r>
              <a:rPr lang="ja-JP" altLang="en-US" sz="2000" dirty="0">
                <a:solidFill>
                  <a:srgbClr val="00B0F0"/>
                </a:solidFill>
              </a:rPr>
              <a:t>分</a:t>
            </a:r>
            <a:r>
              <a:rPr lang="en-US" altLang="ja-JP" sz="2000" dirty="0">
                <a:solidFill>
                  <a:srgbClr val="00B0F0"/>
                </a:solidFill>
              </a:rPr>
              <a:t>〜16</a:t>
            </a:r>
            <a:r>
              <a:rPr lang="ja-JP" altLang="en-US" sz="2000" dirty="0">
                <a:solidFill>
                  <a:srgbClr val="00B0F0"/>
                </a:solidFill>
              </a:rPr>
              <a:t>時</a:t>
            </a:r>
            <a:r>
              <a:rPr lang="en-US" altLang="ja-JP" sz="2000" dirty="0">
                <a:solidFill>
                  <a:srgbClr val="00B0F0"/>
                </a:solidFill>
              </a:rPr>
              <a:t>30</a:t>
            </a:r>
            <a:r>
              <a:rPr lang="ja-JP" altLang="en-US" sz="2000" dirty="0">
                <a:solidFill>
                  <a:srgbClr val="00B0F0"/>
                </a:solidFill>
              </a:rPr>
              <a:t>分　</a:t>
            </a:r>
            <a:r>
              <a:rPr lang="en-US" altLang="ja-JP" sz="2000" dirty="0">
                <a:solidFill>
                  <a:srgbClr val="00B0F0"/>
                </a:solidFill>
              </a:rPr>
              <a:t>Zoom</a:t>
            </a:r>
            <a:r>
              <a:rPr lang="ja-JP" altLang="en-US" sz="2000" dirty="0">
                <a:solidFill>
                  <a:srgbClr val="00B0F0"/>
                </a:solidFill>
              </a:rPr>
              <a:t>にて開催</a:t>
            </a:r>
          </a:p>
          <a:p>
            <a:pPr marL="0" indent="0">
              <a:buNone/>
              <a:tabLst>
                <a:tab pos="2689225" algn="l"/>
              </a:tabLst>
            </a:pPr>
            <a:r>
              <a:rPr lang="ja-JP" altLang="en-US" sz="2000" dirty="0">
                <a:solidFill>
                  <a:srgbClr val="FF0000"/>
                </a:solidFill>
              </a:rPr>
              <a:t>③</a:t>
            </a:r>
            <a:r>
              <a:rPr lang="ja-JP" altLang="en-US" sz="2000" dirty="0"/>
              <a:t>「内部統制の有効性の評価等を引き受けた監査法人に債務不履行はないとされた事例」</a:t>
            </a:r>
          </a:p>
          <a:p>
            <a:pPr marL="0" indent="0">
              <a:buNone/>
              <a:tabLst>
                <a:tab pos="2689225" algn="l"/>
              </a:tabLst>
            </a:pPr>
            <a:r>
              <a:rPr lang="en-US" altLang="ja-JP" sz="2000" dirty="0"/>
              <a:t>【</a:t>
            </a:r>
            <a:r>
              <a:rPr lang="ja-JP" altLang="en-US" sz="2000" dirty="0"/>
              <a:t>東京地判令和</a:t>
            </a:r>
            <a:r>
              <a:rPr lang="en-US" altLang="ja-JP" sz="2000" dirty="0"/>
              <a:t>2</a:t>
            </a:r>
            <a:r>
              <a:rPr lang="ja-JP" altLang="en-US" sz="2000" dirty="0"/>
              <a:t>年６月１日</a:t>
            </a:r>
            <a:r>
              <a:rPr lang="en-US" altLang="ja-JP" sz="2000" dirty="0"/>
              <a:t>】</a:t>
            </a:r>
          </a:p>
          <a:p>
            <a:pPr marL="0" indent="0">
              <a:buNone/>
              <a:tabLst>
                <a:tab pos="2689225" algn="l"/>
              </a:tabLst>
            </a:pPr>
            <a:r>
              <a:rPr lang="ja-JP" altLang="en-US" sz="2000" dirty="0">
                <a:solidFill>
                  <a:srgbClr val="FF0000"/>
                </a:solidFill>
              </a:rPr>
              <a:t>④</a:t>
            </a:r>
            <a:r>
              <a:rPr lang="ja-JP" altLang="en-US" sz="1900" dirty="0">
                <a:solidFill>
                  <a:prstClr val="black"/>
                </a:solidFill>
                <a:latin typeface="Calibri" panose="020F0502020204030204"/>
                <a:ea typeface="ＭＳ Ｐゴシック" panose="020B0600070205080204" pitchFamily="50" charset="-128"/>
              </a:rPr>
              <a:t>「</a:t>
            </a:r>
            <a:r>
              <a:rPr kumimoji="1" lang="ja-JP" altLang="en-US" sz="19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子会社に対する業務担当取締役の任務懈怠と損額額としての調査委員会費用」</a:t>
            </a:r>
            <a:r>
              <a:rPr kumimoji="1" lang="en-US" altLang="ja-JP" sz="19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9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東京地判令和２年２月１３日</a:t>
            </a:r>
            <a:r>
              <a:rPr kumimoji="1" lang="en-US" altLang="ja-JP" sz="19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endParaRPr lang="ja-JP" altLang="en-US" sz="2000" dirty="0"/>
          </a:p>
          <a:p>
            <a:pPr marL="0" indent="0">
              <a:buNone/>
              <a:tabLst>
                <a:tab pos="2689225" algn="l"/>
              </a:tabLst>
            </a:pPr>
            <a:endParaRPr lang="en-US" altLang="ja-JP" sz="2000" dirty="0"/>
          </a:p>
          <a:p>
            <a:pPr marL="0" indent="0">
              <a:buNone/>
              <a:tabLst>
                <a:tab pos="2689225" algn="l"/>
              </a:tabLst>
            </a:pPr>
            <a:endParaRPr lang="en-US" altLang="ja-JP" sz="2000" dirty="0"/>
          </a:p>
          <a:p>
            <a:pPr marL="0" indent="0">
              <a:buNone/>
              <a:tabLst>
                <a:tab pos="2689225" algn="l"/>
              </a:tabLst>
            </a:pPr>
            <a:endParaRPr lang="en-US" altLang="ja-JP" sz="2000" dirty="0"/>
          </a:p>
          <a:p>
            <a:pPr marL="0" indent="0">
              <a:buNone/>
              <a:tabLst>
                <a:tab pos="2689225" algn="l"/>
              </a:tabLst>
            </a:pPr>
            <a:endParaRPr lang="en-US" altLang="ja-JP" sz="2000" dirty="0"/>
          </a:p>
          <a:p>
            <a:pPr marL="0" indent="0">
              <a:buNone/>
              <a:tabLst>
                <a:tab pos="2689225" algn="l"/>
              </a:tabLst>
            </a:pPr>
            <a:endParaRPr kumimoji="1" lang="ja-JP" altLang="en-US" sz="2000" dirty="0"/>
          </a:p>
        </p:txBody>
      </p:sp>
    </p:spTree>
    <p:extLst>
      <p:ext uri="{BB962C8B-B14F-4D97-AF65-F5344CB8AC3E}">
        <p14:creationId xmlns:p14="http://schemas.microsoft.com/office/powerpoint/2010/main" val="1335832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EBB07B-5227-627A-FAA9-42EF0FDC0AE7}"/>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EDB9CB19-4EB1-3C52-31B0-301DBB49C17D}"/>
              </a:ext>
            </a:extLst>
          </p:cNvPr>
          <p:cNvSpPr>
            <a:spLocks noGrp="1"/>
          </p:cNvSpPr>
          <p:nvPr>
            <p:ph idx="1"/>
          </p:nvPr>
        </p:nvSpPr>
        <p:spPr/>
        <p:txBody>
          <a:bodyPr>
            <a:normAutofit fontScale="92500" lnSpcReduction="20000"/>
          </a:bodyPr>
          <a:lstStyle/>
          <a:p>
            <a:pPr marL="0" indent="0">
              <a:buNone/>
              <a:tabLst>
                <a:tab pos="2689225" algn="l"/>
              </a:tabLst>
            </a:pPr>
            <a:r>
              <a:rPr lang="ja-JP" altLang="en-US" sz="2800" dirty="0">
                <a:solidFill>
                  <a:srgbClr val="00B0F0"/>
                </a:solidFill>
              </a:rPr>
              <a:t>第３回　</a:t>
            </a:r>
            <a:r>
              <a:rPr lang="en-US" altLang="ja-JP" sz="2800" dirty="0">
                <a:solidFill>
                  <a:srgbClr val="00B0F0"/>
                </a:solidFill>
              </a:rPr>
              <a:t>2022</a:t>
            </a:r>
            <a:r>
              <a:rPr lang="ja-JP" altLang="en-US" sz="2800" dirty="0">
                <a:solidFill>
                  <a:srgbClr val="00B0F0"/>
                </a:solidFill>
              </a:rPr>
              <a:t>年</a:t>
            </a:r>
            <a:r>
              <a:rPr lang="en-US" altLang="ja-JP" sz="2800" dirty="0">
                <a:solidFill>
                  <a:srgbClr val="00B0F0"/>
                </a:solidFill>
              </a:rPr>
              <a:t>6</a:t>
            </a:r>
            <a:r>
              <a:rPr lang="ja-JP" altLang="en-US" sz="2800" dirty="0">
                <a:solidFill>
                  <a:srgbClr val="00B0F0"/>
                </a:solidFill>
              </a:rPr>
              <a:t>月</a:t>
            </a:r>
            <a:r>
              <a:rPr lang="en-US" altLang="ja-JP" sz="2800" dirty="0">
                <a:solidFill>
                  <a:srgbClr val="00B0F0"/>
                </a:solidFill>
              </a:rPr>
              <a:t>12</a:t>
            </a:r>
            <a:r>
              <a:rPr lang="ja-JP" altLang="en-US" sz="2800" dirty="0">
                <a:solidFill>
                  <a:srgbClr val="00B0F0"/>
                </a:solidFill>
              </a:rPr>
              <a:t>日（日）１３時３０分～１６時　</a:t>
            </a:r>
            <a:r>
              <a:rPr lang="en-US" altLang="ja-JP" sz="2800" dirty="0">
                <a:solidFill>
                  <a:srgbClr val="00B0F0"/>
                </a:solidFill>
              </a:rPr>
              <a:t>Zoom</a:t>
            </a:r>
            <a:r>
              <a:rPr lang="ja-JP" altLang="en-US" sz="2800" dirty="0">
                <a:solidFill>
                  <a:srgbClr val="00B0F0"/>
                </a:solidFill>
              </a:rPr>
              <a:t>にて開催</a:t>
            </a:r>
          </a:p>
          <a:p>
            <a:pPr marL="0" indent="0">
              <a:buNone/>
              <a:tabLst>
                <a:tab pos="2689225" algn="l"/>
              </a:tabLst>
            </a:pPr>
            <a:r>
              <a:rPr lang="ja-JP" altLang="en-US" dirty="0">
                <a:solidFill>
                  <a:srgbClr val="FF0000"/>
                </a:solidFill>
              </a:rPr>
              <a:t>⑤</a:t>
            </a:r>
            <a:r>
              <a:rPr lang="ja-JP" altLang="en-US" sz="2800" dirty="0"/>
              <a:t>「監査の範囲が会計に関するものに限定されている監査役は、計算書類</a:t>
            </a:r>
            <a:endParaRPr lang="en-US" altLang="ja-JP" sz="2800" dirty="0"/>
          </a:p>
          <a:p>
            <a:pPr marL="0" indent="0">
              <a:buNone/>
              <a:tabLst>
                <a:tab pos="2689225" algn="l"/>
              </a:tabLst>
            </a:pPr>
            <a:r>
              <a:rPr lang="ja-JP" altLang="en-US" sz="2800" dirty="0"/>
              <a:t>及びその附属明細書の監査を行うに当たり、当該計算書類等に表示され</a:t>
            </a:r>
            <a:endParaRPr lang="en-US" altLang="ja-JP" sz="2800" dirty="0"/>
          </a:p>
          <a:p>
            <a:pPr marL="0" indent="0">
              <a:buNone/>
              <a:tabLst>
                <a:tab pos="2689225" algn="l"/>
              </a:tabLst>
            </a:pPr>
            <a:r>
              <a:rPr lang="ja-JP" altLang="en-US" sz="2800" dirty="0"/>
              <a:t>た情報が会計帳簿の内容に合致していることを確認しさえすれば、その任</a:t>
            </a:r>
            <a:endParaRPr lang="en-US" altLang="ja-JP" sz="2800" dirty="0"/>
          </a:p>
          <a:p>
            <a:pPr marL="0" indent="0">
              <a:buNone/>
              <a:tabLst>
                <a:tab pos="2689225" algn="l"/>
              </a:tabLst>
            </a:pPr>
            <a:r>
              <a:rPr lang="ja-JP" altLang="en-US" sz="2800" dirty="0"/>
              <a:t>務を尽くしたといえるか」</a:t>
            </a:r>
            <a:r>
              <a:rPr lang="en-US" altLang="ja-JP" sz="2800" dirty="0"/>
              <a:t>【</a:t>
            </a:r>
            <a:r>
              <a:rPr lang="ja-JP" altLang="en-US" dirty="0"/>
              <a:t>最判令和３年７月１９日</a:t>
            </a:r>
            <a:r>
              <a:rPr lang="en-US" altLang="ja-JP" sz="2800" dirty="0"/>
              <a:t>】</a:t>
            </a:r>
            <a:endParaRPr lang="ja-JP" altLang="en-US" sz="2800" dirty="0"/>
          </a:p>
          <a:p>
            <a:pPr marL="0" indent="0">
              <a:buNone/>
              <a:tabLst>
                <a:tab pos="2689225" algn="l"/>
              </a:tabLst>
            </a:pPr>
            <a:endParaRPr lang="en-US" altLang="ja-JP" sz="2800" dirty="0"/>
          </a:p>
          <a:p>
            <a:pPr marL="0" indent="0">
              <a:buNone/>
              <a:tabLst>
                <a:tab pos="2689225" algn="l"/>
              </a:tabLst>
            </a:pPr>
            <a:r>
              <a:rPr lang="ja-JP" altLang="en-US" sz="2800" dirty="0">
                <a:solidFill>
                  <a:srgbClr val="00B0F0"/>
                </a:solidFill>
              </a:rPr>
              <a:t>第４回　</a:t>
            </a:r>
            <a:r>
              <a:rPr lang="en-US" altLang="ja-JP" sz="2800" dirty="0">
                <a:solidFill>
                  <a:srgbClr val="00B0F0"/>
                </a:solidFill>
              </a:rPr>
              <a:t>2022</a:t>
            </a:r>
            <a:r>
              <a:rPr lang="ja-JP" altLang="en-US" sz="2800" dirty="0">
                <a:solidFill>
                  <a:srgbClr val="00B0F0"/>
                </a:solidFill>
              </a:rPr>
              <a:t>年</a:t>
            </a:r>
            <a:r>
              <a:rPr lang="en-US" altLang="ja-JP" sz="2800" dirty="0">
                <a:solidFill>
                  <a:srgbClr val="00B0F0"/>
                </a:solidFill>
              </a:rPr>
              <a:t>7</a:t>
            </a:r>
            <a:r>
              <a:rPr lang="ja-JP" altLang="en-US" sz="2800" dirty="0">
                <a:solidFill>
                  <a:srgbClr val="00B0F0"/>
                </a:solidFill>
              </a:rPr>
              <a:t>月</a:t>
            </a:r>
            <a:r>
              <a:rPr lang="en-US" altLang="ja-JP" sz="2800" dirty="0">
                <a:solidFill>
                  <a:srgbClr val="00B0F0"/>
                </a:solidFill>
              </a:rPr>
              <a:t>10</a:t>
            </a:r>
            <a:r>
              <a:rPr lang="ja-JP" altLang="en-US" sz="2800" dirty="0">
                <a:solidFill>
                  <a:srgbClr val="00B0F0"/>
                </a:solidFill>
              </a:rPr>
              <a:t>日</a:t>
            </a:r>
            <a:r>
              <a:rPr lang="en-US" altLang="ja-JP" sz="2800" dirty="0">
                <a:solidFill>
                  <a:srgbClr val="00B0F0"/>
                </a:solidFill>
              </a:rPr>
              <a:t>13</a:t>
            </a:r>
            <a:r>
              <a:rPr lang="ja-JP" altLang="en-US" sz="2800" dirty="0">
                <a:solidFill>
                  <a:srgbClr val="00B0F0"/>
                </a:solidFill>
              </a:rPr>
              <a:t>時</a:t>
            </a:r>
            <a:r>
              <a:rPr lang="en-US" altLang="ja-JP" sz="2800" dirty="0">
                <a:solidFill>
                  <a:srgbClr val="00B0F0"/>
                </a:solidFill>
              </a:rPr>
              <a:t>30</a:t>
            </a:r>
            <a:r>
              <a:rPr lang="ja-JP" altLang="en-US" sz="2800" dirty="0">
                <a:solidFill>
                  <a:srgbClr val="00B0F0"/>
                </a:solidFill>
              </a:rPr>
              <a:t>分</a:t>
            </a:r>
            <a:r>
              <a:rPr lang="en-US" altLang="ja-JP" sz="2800" dirty="0">
                <a:solidFill>
                  <a:srgbClr val="00B0F0"/>
                </a:solidFill>
              </a:rPr>
              <a:t>〜</a:t>
            </a:r>
            <a:r>
              <a:rPr lang="ja-JP" altLang="en-US" sz="2800" dirty="0">
                <a:solidFill>
                  <a:srgbClr val="00B0F0"/>
                </a:solidFill>
              </a:rPr>
              <a:t>１５時３０分　</a:t>
            </a:r>
            <a:r>
              <a:rPr lang="en-US" altLang="ja-JP" sz="2800" dirty="0">
                <a:solidFill>
                  <a:srgbClr val="00B0F0"/>
                </a:solidFill>
              </a:rPr>
              <a:t>Zoom</a:t>
            </a:r>
            <a:r>
              <a:rPr lang="ja-JP" altLang="en-US" sz="2800" dirty="0">
                <a:solidFill>
                  <a:srgbClr val="00B0F0"/>
                </a:solidFill>
              </a:rPr>
              <a:t>にて開催</a:t>
            </a:r>
          </a:p>
          <a:p>
            <a:pPr marL="0" indent="0">
              <a:buNone/>
              <a:tabLst>
                <a:tab pos="2689225" algn="l"/>
              </a:tabLst>
            </a:pPr>
            <a:r>
              <a:rPr lang="ja-JP" altLang="en-US" sz="2800" dirty="0">
                <a:solidFill>
                  <a:srgbClr val="FF0000"/>
                </a:solidFill>
              </a:rPr>
              <a:t>⑥</a:t>
            </a:r>
            <a:r>
              <a:rPr lang="ja-JP" altLang="en-US" sz="2800" dirty="0"/>
              <a:t>「みずほフィナンシャルグループ元取締役らに対する株主代表訴訟事</a:t>
            </a:r>
            <a:endParaRPr lang="en-US" altLang="ja-JP" sz="2800" dirty="0"/>
          </a:p>
          <a:p>
            <a:pPr marL="0" indent="0">
              <a:buNone/>
              <a:tabLst>
                <a:tab pos="2689225" algn="l"/>
              </a:tabLst>
            </a:pPr>
            <a:r>
              <a:rPr lang="ja-JP" altLang="en-US" sz="2800" dirty="0"/>
              <a:t>件」</a:t>
            </a:r>
            <a:r>
              <a:rPr lang="en-US" altLang="ja-JP" sz="2800" dirty="0"/>
              <a:t>【</a:t>
            </a:r>
            <a:r>
              <a:rPr lang="ja-JP" altLang="en-US" sz="2800" dirty="0"/>
              <a:t>東京地判令</a:t>
            </a:r>
            <a:r>
              <a:rPr lang="en-US" altLang="ja-JP" sz="2800" dirty="0"/>
              <a:t>2</a:t>
            </a:r>
            <a:r>
              <a:rPr lang="ja-JP" altLang="en-US" sz="2800" dirty="0"/>
              <a:t>・</a:t>
            </a:r>
            <a:r>
              <a:rPr lang="en-US" altLang="ja-JP" sz="2800" dirty="0"/>
              <a:t>2</a:t>
            </a:r>
            <a:r>
              <a:rPr lang="ja-JP" altLang="en-US" sz="2800" dirty="0"/>
              <a:t>・</a:t>
            </a:r>
            <a:r>
              <a:rPr lang="en-US" altLang="ja-JP" sz="2800" dirty="0"/>
              <a:t>27</a:t>
            </a:r>
            <a:r>
              <a:rPr lang="ja-JP" altLang="en-US" sz="2800" dirty="0"/>
              <a:t>（控訴）</a:t>
            </a:r>
            <a:r>
              <a:rPr lang="en-US" altLang="ja-JP" sz="2800" dirty="0"/>
              <a:t>】</a:t>
            </a:r>
          </a:p>
          <a:p>
            <a:pPr marL="0" indent="0">
              <a:buNone/>
              <a:tabLst>
                <a:tab pos="2689225" algn="l"/>
              </a:tabLst>
            </a:pPr>
            <a:r>
              <a:rPr lang="ja-JP" altLang="en-US" sz="2800" dirty="0"/>
              <a:t>　　　</a:t>
            </a:r>
            <a:endParaRPr kumimoji="1" lang="ja-JP" altLang="en-US" dirty="0"/>
          </a:p>
        </p:txBody>
      </p:sp>
    </p:spTree>
    <p:extLst>
      <p:ext uri="{BB962C8B-B14F-4D97-AF65-F5344CB8AC3E}">
        <p14:creationId xmlns:p14="http://schemas.microsoft.com/office/powerpoint/2010/main" val="3050264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51E9CF-6D27-4E6F-9CD0-11775C9D891B}"/>
              </a:ext>
            </a:extLst>
          </p:cNvPr>
          <p:cNvSpPr>
            <a:spLocks noGrp="1"/>
          </p:cNvSpPr>
          <p:nvPr>
            <p:ph type="title"/>
          </p:nvPr>
        </p:nvSpPr>
        <p:spPr/>
        <p:txBody>
          <a:bodyPr>
            <a:normAutofit/>
          </a:bodyPr>
          <a:lstStyle/>
          <a:p>
            <a:r>
              <a:rPr lang="en-US" altLang="ja-JP" sz="4000" dirty="0">
                <a:latin typeface="ＭＳ Ｐゴシック" panose="020B0600070205080204" pitchFamily="50" charset="-128"/>
                <a:ea typeface="ＭＳ Ｐゴシック" panose="020B0600070205080204" pitchFamily="50" charset="-128"/>
              </a:rPr>
              <a:t>2022</a:t>
            </a:r>
            <a:r>
              <a:rPr lang="ja-JP" altLang="en-US" sz="4000" dirty="0">
                <a:latin typeface="ＭＳ Ｐゴシック" panose="020B0600070205080204" pitchFamily="50" charset="-128"/>
                <a:ea typeface="ＭＳ Ｐゴシック" panose="020B0600070205080204" pitchFamily="50" charset="-128"/>
              </a:rPr>
              <a:t>年度　ビジネス＆アカウンティング</a:t>
            </a:r>
            <a:br>
              <a:rPr lang="en-US" altLang="ja-JP" sz="4000" dirty="0">
                <a:latin typeface="ＭＳ Ｐゴシック" panose="020B0600070205080204" pitchFamily="50" charset="-128"/>
                <a:ea typeface="ＭＳ Ｐゴシック" panose="020B0600070205080204" pitchFamily="50" charset="-128"/>
              </a:rPr>
            </a:br>
            <a:r>
              <a:rPr lang="en-US" altLang="ja-JP" sz="4000" dirty="0">
                <a:latin typeface="ＭＳ Ｐゴシック" panose="020B0600070205080204" pitchFamily="50" charset="-128"/>
                <a:ea typeface="ＭＳ Ｐゴシック" panose="020B0600070205080204" pitchFamily="50" charset="-128"/>
              </a:rPr>
              <a:t>               </a:t>
            </a:r>
            <a:r>
              <a:rPr lang="ja-JP" altLang="en-US" sz="4000" dirty="0">
                <a:latin typeface="ＭＳ Ｐゴシック" panose="020B0600070205080204" pitchFamily="50" charset="-128"/>
                <a:ea typeface="ＭＳ Ｐゴシック" panose="020B0600070205080204" pitchFamily="50" charset="-128"/>
              </a:rPr>
              <a:t>レビュ</a:t>
            </a:r>
            <a:r>
              <a:rPr lang="en-US" altLang="ja-JP" sz="4000" dirty="0">
                <a:latin typeface="ＭＳ Ｐゴシック" panose="020B0600070205080204" pitchFamily="50" charset="-128"/>
                <a:ea typeface="ＭＳ Ｐゴシック" panose="020B0600070205080204" pitchFamily="50" charset="-128"/>
              </a:rPr>
              <a:t>―</a:t>
            </a:r>
            <a:r>
              <a:rPr lang="ja-JP" altLang="en-US" sz="4000" dirty="0">
                <a:latin typeface="ＭＳ Ｐゴシック" panose="020B0600070205080204" pitchFamily="50" charset="-128"/>
                <a:ea typeface="ＭＳ Ｐゴシック" panose="020B0600070205080204" pitchFamily="50" charset="-128"/>
              </a:rPr>
              <a:t>　成果物</a:t>
            </a:r>
            <a:endParaRPr kumimoji="1" lang="ja-JP" altLang="en-US" sz="4000" dirty="0">
              <a:latin typeface="ＭＳ Ｐゴシック" panose="020B0600070205080204" pitchFamily="50" charset="-128"/>
              <a:ea typeface="ＭＳ Ｐゴシック" panose="020B0600070205080204" pitchFamily="50" charset="-128"/>
            </a:endParaRPr>
          </a:p>
        </p:txBody>
      </p:sp>
      <p:sp>
        <p:nvSpPr>
          <p:cNvPr id="3" name="コンテンツ プレースホルダー 2">
            <a:extLst>
              <a:ext uri="{FF2B5EF4-FFF2-40B4-BE49-F238E27FC236}">
                <a16:creationId xmlns:a16="http://schemas.microsoft.com/office/drawing/2014/main" id="{5E402E57-3E35-4613-89B8-A40292ED54F2}"/>
              </a:ext>
            </a:extLst>
          </p:cNvPr>
          <p:cNvSpPr>
            <a:spLocks noGrp="1"/>
          </p:cNvSpPr>
          <p:nvPr>
            <p:ph idx="1"/>
          </p:nvPr>
        </p:nvSpPr>
        <p:spPr>
          <a:xfrm>
            <a:off x="933091" y="1492369"/>
            <a:ext cx="11258909" cy="4468933"/>
          </a:xfrm>
        </p:spPr>
        <p:txBody>
          <a:bodyPr/>
          <a:lstStyle/>
          <a:p>
            <a:pPr marL="0" indent="0">
              <a:buNone/>
            </a:pPr>
            <a:endParaRPr kumimoji="1" lang="en-US" altLang="ja-JP" dirty="0"/>
          </a:p>
          <a:p>
            <a:pPr marL="0" indent="0">
              <a:buNone/>
            </a:pPr>
            <a:r>
              <a:rPr lang="ja-JP" altLang="en-US" dirty="0"/>
              <a:t>　</a:t>
            </a:r>
            <a:endParaRPr lang="en-US" altLang="ja-JP" dirty="0"/>
          </a:p>
          <a:p>
            <a:pPr marL="0" indent="0">
              <a:buNone/>
            </a:pPr>
            <a:r>
              <a:rPr lang="ja-JP" altLang="en-US" dirty="0"/>
              <a:t>　　　なし</a:t>
            </a:r>
            <a:endParaRPr lang="en-US" altLang="ja-JP" dirty="0"/>
          </a:p>
          <a:p>
            <a:pPr marL="0" indent="0">
              <a:buNone/>
            </a:pPr>
            <a:endParaRPr kumimoji="1" lang="ja-JP" altLang="en-US" dirty="0"/>
          </a:p>
        </p:txBody>
      </p:sp>
    </p:spTree>
    <p:extLst>
      <p:ext uri="{BB962C8B-B14F-4D97-AF65-F5344CB8AC3E}">
        <p14:creationId xmlns:p14="http://schemas.microsoft.com/office/powerpoint/2010/main" val="3659730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84333-1CAF-4B95-BEBD-1243DD9B6E3A}"/>
              </a:ext>
            </a:extLst>
          </p:cNvPr>
          <p:cNvSpPr>
            <a:spLocks noGrp="1"/>
          </p:cNvSpPr>
          <p:nvPr>
            <p:ph type="title"/>
          </p:nvPr>
        </p:nvSpPr>
        <p:spPr>
          <a:xfrm>
            <a:off x="1632527" y="208108"/>
            <a:ext cx="9395691" cy="983384"/>
          </a:xfrm>
        </p:spPr>
        <p:txBody>
          <a:bodyPr>
            <a:normAutofit fontScale="90000"/>
          </a:bodyPr>
          <a:lstStyle/>
          <a:p>
            <a:r>
              <a:rPr lang="ja-JP" altLang="en-US" b="1" dirty="0">
                <a:latin typeface="HGPｺﾞｼｯｸM" panose="020B0600000000000000" pitchFamily="50" charset="-128"/>
                <a:ea typeface="HGPｺﾞｼｯｸM" panose="020B0600000000000000" pitchFamily="50" charset="-128"/>
              </a:rPr>
              <a:t>①招集株主によるクオカード贈与の表明と</a:t>
            </a:r>
            <a:br>
              <a:rPr lang="en-US" altLang="ja-JP" b="1" dirty="0">
                <a:latin typeface="HGPｺﾞｼｯｸM" panose="020B0600000000000000" pitchFamily="50" charset="-128"/>
                <a:ea typeface="HGPｺﾞｼｯｸM" panose="020B0600000000000000" pitchFamily="50" charset="-128"/>
              </a:rPr>
            </a:br>
            <a:r>
              <a:rPr lang="ja-JP" altLang="en-US" b="1" dirty="0">
                <a:solidFill>
                  <a:srgbClr val="FF0000"/>
                </a:solidFill>
                <a:latin typeface="HGPｺﾞｼｯｸM" panose="020B0600000000000000" pitchFamily="50" charset="-128"/>
                <a:ea typeface="HGPｺﾞｼｯｸM" panose="020B0600000000000000" pitchFamily="50" charset="-128"/>
              </a:rPr>
              <a:t>招集前の株主総会開催禁止の仮処分</a:t>
            </a:r>
            <a:endParaRPr kumimoji="1" lang="ja-JP" altLang="en-US" dirty="0">
              <a:solidFill>
                <a:srgbClr val="FF0000"/>
              </a:solidFill>
              <a:latin typeface="HGPｺﾞｼｯｸM" panose="020B0600000000000000" pitchFamily="50" charset="-128"/>
              <a:ea typeface="HGPｺﾞｼｯｸM" panose="020B0600000000000000" pitchFamily="50" charset="-128"/>
            </a:endParaRPr>
          </a:p>
        </p:txBody>
      </p:sp>
      <p:sp>
        <p:nvSpPr>
          <p:cNvPr id="4" name="コンテンツ プレースホルダー 2">
            <a:extLst>
              <a:ext uri="{FF2B5EF4-FFF2-40B4-BE49-F238E27FC236}">
                <a16:creationId xmlns:a16="http://schemas.microsoft.com/office/drawing/2014/main" id="{04448EAC-80E6-4BD6-B746-921E58485A2B}"/>
              </a:ext>
            </a:extLst>
          </p:cNvPr>
          <p:cNvSpPr>
            <a:spLocks noGrp="1"/>
          </p:cNvSpPr>
          <p:nvPr>
            <p:ph idx="1"/>
          </p:nvPr>
        </p:nvSpPr>
        <p:spPr>
          <a:xfrm>
            <a:off x="1072572" y="1671722"/>
            <a:ext cx="10515600" cy="4736090"/>
          </a:xfrm>
          <a:noFill/>
        </p:spPr>
        <p:txBody>
          <a:bodyPr>
            <a:normAutofit fontScale="25000" lnSpcReduction="20000"/>
          </a:bodyPr>
          <a:lstStyle/>
          <a:p>
            <a:pPr marL="0" indent="0" algn="just">
              <a:buNone/>
            </a:pPr>
            <a:endPar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72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7200" b="1" kern="100" dirty="0">
                <a:effectLst/>
                <a:highlight>
                  <a:srgbClr val="FFFF00"/>
                </a:highlight>
                <a:latin typeface="Century" panose="02040604050505020304" pitchFamily="18" charset="0"/>
                <a:ea typeface="ＭＳ 明朝" panose="02020609040205080304" pitchFamily="17" charset="-128"/>
                <a:cs typeface="Times New Roman" panose="02020603050405020304" pitchFamily="18" charset="0"/>
              </a:rPr>
              <a:t>A</a:t>
            </a:r>
            <a:r>
              <a:rPr lang="ja-JP" altLang="en-US" sz="7200" b="1" kern="100" dirty="0">
                <a:effectLst/>
                <a:highlight>
                  <a:srgbClr val="FFFF00"/>
                </a:highlight>
                <a:latin typeface="Century" panose="02040604050505020304" pitchFamily="18" charset="0"/>
                <a:ea typeface="ＭＳ 明朝" panose="02020609040205080304" pitchFamily="17" charset="-128"/>
                <a:cs typeface="Times New Roman" panose="02020603050405020304" pitchFamily="18" charset="0"/>
              </a:rPr>
              <a:t>社の</a:t>
            </a:r>
            <a:r>
              <a:rPr lang="ja-JP" altLang="en-US" sz="8000" b="1" kern="100" dirty="0">
                <a:highlight>
                  <a:srgbClr val="FFFF00"/>
                </a:highlight>
                <a:latin typeface="Century" panose="02040604050505020304" pitchFamily="18" charset="0"/>
                <a:ea typeface="ＭＳ 明朝" panose="02020609040205080304" pitchFamily="17" charset="-128"/>
                <a:cs typeface="Times New Roman" panose="02020603050405020304" pitchFamily="18" charset="0"/>
              </a:rPr>
              <a:t>監査役</a:t>
            </a:r>
            <a:r>
              <a:rPr lang="en-US" altLang="ja-JP" sz="8000" b="1" kern="100" dirty="0">
                <a:effectLst/>
                <a:highlight>
                  <a:srgbClr val="FFFF00"/>
                </a:highlight>
                <a:latin typeface="Century" panose="02040604050505020304" pitchFamily="18" charset="0"/>
                <a:ea typeface="ＭＳ 明朝" panose="02020609040205080304" pitchFamily="17" charset="-128"/>
                <a:cs typeface="Times New Roman" panose="02020603050405020304" pitchFamily="18" charset="0"/>
              </a:rPr>
              <a:t>X</a:t>
            </a:r>
            <a:r>
              <a:rPr lang="ja-JP" altLang="en-US" sz="8000" b="1" kern="100" dirty="0">
                <a:effectLst/>
                <a:highlight>
                  <a:srgbClr val="FFFF00"/>
                </a:highlight>
                <a:latin typeface="Century" panose="02040604050505020304" pitchFamily="18" charset="0"/>
                <a:ea typeface="ＭＳ 明朝" panose="02020609040205080304" pitchFamily="17" charset="-128"/>
                <a:cs typeface="Times New Roman" panose="02020603050405020304" pitchFamily="18" charset="0"/>
              </a:rPr>
              <a:t>が訴え　</a:t>
            </a:r>
            <a:r>
              <a:rPr lang="ja-JP" altLang="en-US" sz="8000" b="1"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7200" b="1" kern="100" dirty="0">
                <a:latin typeface="Century" panose="02040604050505020304" pitchFamily="18" charset="0"/>
                <a:ea typeface="ＭＳ 明朝" panose="02020609040205080304" pitchFamily="17" charset="-128"/>
                <a:cs typeface="Times New Roman" panose="02020603050405020304" pitchFamily="18" charset="0"/>
              </a:rPr>
              <a:t>A</a:t>
            </a:r>
            <a:r>
              <a:rPr lang="ja-JP" altLang="en-US" sz="7200" kern="100" dirty="0">
                <a:effectLst/>
                <a:latin typeface="Century" panose="02040604050505020304" pitchFamily="18" charset="0"/>
                <a:ea typeface="ＭＳ 明朝" panose="02020609040205080304" pitchFamily="17" charset="-128"/>
                <a:cs typeface="Times New Roman" panose="02020603050405020304" pitchFamily="18" charset="0"/>
              </a:rPr>
              <a:t>社臨時株主総会（株主</a:t>
            </a:r>
            <a:r>
              <a:rPr lang="en-US" altLang="ja-JP" sz="7200" kern="100" dirty="0">
                <a:effectLst/>
                <a:latin typeface="Century" panose="02040604050505020304" pitchFamily="18" charset="0"/>
                <a:ea typeface="ＭＳ 明朝" panose="02020609040205080304" pitchFamily="17" charset="-128"/>
                <a:cs typeface="Times New Roman" panose="02020603050405020304" pitchFamily="18" charset="0"/>
              </a:rPr>
              <a:t>Y</a:t>
            </a:r>
            <a:r>
              <a:rPr lang="ja-JP" altLang="en-US" sz="7200" kern="100" dirty="0">
                <a:effectLst/>
                <a:latin typeface="Century" panose="02040604050505020304" pitchFamily="18" charset="0"/>
                <a:ea typeface="ＭＳ 明朝" panose="02020609040205080304" pitchFamily="17" charset="-128"/>
                <a:cs typeface="Times New Roman" panose="02020603050405020304" pitchFamily="18" charset="0"/>
              </a:rPr>
              <a:t>社が招集）の株主に対して</a:t>
            </a:r>
            <a:endParaRPr lang="en-US" altLang="ja-JP" sz="7200" kern="100" dirty="0">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72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7200" u="sng" kern="100" dirty="0">
                <a:effectLst/>
                <a:latin typeface="Century" panose="02040604050505020304" pitchFamily="18" charset="0"/>
                <a:ea typeface="ＭＳ 明朝" panose="02020609040205080304" pitchFamily="17" charset="-128"/>
                <a:cs typeface="Times New Roman" panose="02020603050405020304" pitchFamily="18" charset="0"/>
              </a:rPr>
              <a:t>クオカード（</a:t>
            </a:r>
            <a:r>
              <a:rPr lang="en-US" altLang="ja-JP" sz="7200" u="sng" kern="100" dirty="0">
                <a:effectLst/>
                <a:latin typeface="Century" panose="02040604050505020304" pitchFamily="18" charset="0"/>
                <a:ea typeface="ＭＳ 明朝" panose="02020609040205080304" pitchFamily="17" charset="-128"/>
                <a:cs typeface="Times New Roman" panose="02020603050405020304" pitchFamily="18" charset="0"/>
              </a:rPr>
              <a:t>2,000</a:t>
            </a:r>
            <a:r>
              <a:rPr lang="ja-JP" altLang="en-US" sz="7200" u="sng" kern="100" dirty="0">
                <a:effectLst/>
                <a:latin typeface="Century" panose="02040604050505020304" pitchFamily="18" charset="0"/>
                <a:ea typeface="ＭＳ 明朝" panose="02020609040205080304" pitchFamily="17" charset="-128"/>
                <a:cs typeface="Times New Roman" panose="02020603050405020304" pitchFamily="18" charset="0"/>
              </a:rPr>
              <a:t>円、</a:t>
            </a:r>
            <a:r>
              <a:rPr lang="en-US" altLang="ja-JP" sz="7200" u="sng" kern="100" dirty="0">
                <a:effectLst/>
                <a:latin typeface="Century" panose="02040604050505020304" pitchFamily="18" charset="0"/>
                <a:ea typeface="ＭＳ 明朝" panose="02020609040205080304" pitchFamily="17" charset="-128"/>
                <a:cs typeface="Times New Roman" panose="02020603050405020304" pitchFamily="18" charset="0"/>
              </a:rPr>
              <a:t>3,000</a:t>
            </a:r>
            <a:r>
              <a:rPr lang="ja-JP" altLang="en-US" sz="7200" u="sng" kern="100" dirty="0">
                <a:effectLst/>
                <a:latin typeface="Century" panose="02040604050505020304" pitchFamily="18" charset="0"/>
                <a:ea typeface="ＭＳ 明朝" panose="02020609040205080304" pitchFamily="17" charset="-128"/>
                <a:cs typeface="Times New Roman" panose="02020603050405020304" pitchFamily="18" charset="0"/>
              </a:rPr>
              <a:t>円）を贈与の表明</a:t>
            </a:r>
            <a:endParaRPr lang="en-US" altLang="ja-JP" sz="7200" u="sng"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72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en-US" sz="72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en-US" sz="720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r>
              <a:rPr lang="ja-JP" altLang="en-US" sz="7200" b="1" kern="100" dirty="0">
                <a:latin typeface="ＭＳ 明朝" panose="02020609040205080304" pitchFamily="17" charset="-128"/>
                <a:ea typeface="ＭＳ 明朝" panose="02020609040205080304" pitchFamily="17" charset="-128"/>
                <a:cs typeface="Times New Roman" panose="02020603050405020304" pitchFamily="18" charset="0"/>
              </a:rPr>
              <a:t>議決権行使に不当な影響により</a:t>
            </a:r>
            <a:r>
              <a:rPr lang="en-US" altLang="ja-JP" sz="7200" b="1" kern="100" dirty="0">
                <a:latin typeface="ＭＳ 明朝" panose="02020609040205080304" pitchFamily="17" charset="-128"/>
                <a:ea typeface="ＭＳ 明朝" panose="02020609040205080304" pitchFamily="17" charset="-128"/>
                <a:cs typeface="Times New Roman" panose="02020603050405020304" pitchFamily="18" charset="0"/>
              </a:rPr>
              <a:t>A</a:t>
            </a:r>
            <a:r>
              <a:rPr lang="ja-JP" altLang="en-US" sz="7200" b="1" kern="100" dirty="0">
                <a:latin typeface="ＭＳ 明朝" panose="02020609040205080304" pitchFamily="17" charset="-128"/>
                <a:ea typeface="ＭＳ 明朝" panose="02020609040205080304" pitchFamily="17" charset="-128"/>
                <a:cs typeface="Times New Roman" panose="02020603050405020304" pitchFamily="18" charset="0"/>
              </a:rPr>
              <a:t>社に著しい損害がある</a:t>
            </a:r>
            <a:endParaRPr lang="en-US" altLang="ja-JP" sz="7200" kern="1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buNone/>
            </a:pPr>
            <a:endParaRPr lang="en-US" altLang="ja-JP" sz="7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ja-JP" sz="7200" b="1" kern="100" dirty="0">
                <a:effectLst/>
                <a:latin typeface="Century" panose="02040604050505020304" pitchFamily="18" charset="0"/>
                <a:ea typeface="ＭＳ 明朝" panose="02020609040205080304" pitchFamily="17" charset="-128"/>
                <a:cs typeface="Times New Roman" panose="02020603050405020304" pitchFamily="18" charset="0"/>
              </a:rPr>
              <a:t>東京</a:t>
            </a:r>
            <a:r>
              <a:rPr lang="ja-JP" altLang="en-US" sz="7200" b="1" kern="100" dirty="0">
                <a:effectLst/>
                <a:latin typeface="Century" panose="02040604050505020304" pitchFamily="18" charset="0"/>
                <a:ea typeface="ＭＳ 明朝" panose="02020609040205080304" pitchFamily="17" charset="-128"/>
                <a:cs typeface="Times New Roman" panose="02020603050405020304" pitchFamily="18" charset="0"/>
              </a:rPr>
              <a:t>高等</a:t>
            </a:r>
            <a:r>
              <a:rPr lang="ja-JP" altLang="ja-JP" sz="7200" b="1" kern="100" dirty="0">
                <a:effectLst/>
                <a:latin typeface="Century" panose="02040604050505020304" pitchFamily="18" charset="0"/>
                <a:ea typeface="ＭＳ 明朝" panose="02020609040205080304" pitchFamily="17" charset="-128"/>
                <a:cs typeface="Times New Roman" panose="02020603050405020304" pitchFamily="18" charset="0"/>
              </a:rPr>
              <a:t>裁判所</a:t>
            </a:r>
            <a:r>
              <a:rPr lang="ja-JP" altLang="en-US" sz="7200" b="1" kern="100" dirty="0">
                <a:effectLst/>
                <a:latin typeface="Century" panose="02040604050505020304" pitchFamily="18" charset="0"/>
                <a:ea typeface="ＭＳ 明朝" panose="02020609040205080304" pitchFamily="17" charset="-128"/>
                <a:cs typeface="Times New Roman" panose="02020603050405020304" pitchFamily="18" charset="0"/>
              </a:rPr>
              <a:t>は</a:t>
            </a:r>
            <a:r>
              <a:rPr lang="ja-JP" altLang="en-US" sz="8000" b="1" u="sng"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申立てを却下</a:t>
            </a:r>
            <a:r>
              <a:rPr lang="ja-JP" altLang="en-US" sz="7200" b="1" kern="100" dirty="0">
                <a:effectLst/>
                <a:latin typeface="Century" panose="02040604050505020304" pitchFamily="18" charset="0"/>
                <a:ea typeface="ＭＳ 明朝" panose="02020609040205080304" pitchFamily="17" charset="-128"/>
                <a:cs typeface="Times New Roman" panose="02020603050405020304" pitchFamily="18" charset="0"/>
              </a:rPr>
              <a:t>　　①クオカード贈与表明行使に係る法令違反の有無　　　</a:t>
            </a:r>
            <a:endParaRPr lang="en-US" altLang="ja-JP" sz="72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7200" dirty="0">
                <a:effectLst/>
              </a:rPr>
              <a:t>【</a:t>
            </a:r>
            <a:r>
              <a:rPr lang="ja-JP" altLang="en-US" sz="7200" dirty="0">
                <a:effectLst/>
              </a:rPr>
              <a:t>東京高判</a:t>
            </a:r>
            <a:r>
              <a:rPr lang="ja-JP" altLang="en-US" sz="7200" dirty="0"/>
              <a:t>令和２</a:t>
            </a:r>
            <a:r>
              <a:rPr lang="ja-JP" altLang="en-US" sz="7200" dirty="0">
                <a:effectLst/>
              </a:rPr>
              <a:t>年</a:t>
            </a:r>
            <a:r>
              <a:rPr lang="en-US" altLang="ja-JP" sz="7200" dirty="0"/>
              <a:t>11</a:t>
            </a:r>
            <a:r>
              <a:rPr lang="ja-JP" altLang="en-US" sz="7200" dirty="0">
                <a:effectLst/>
              </a:rPr>
              <a:t>月</a:t>
            </a:r>
            <a:r>
              <a:rPr lang="en-US" altLang="ja-JP" sz="7200" dirty="0"/>
              <a:t>2</a:t>
            </a:r>
            <a:r>
              <a:rPr lang="ja-JP" altLang="en-US" sz="7200" dirty="0">
                <a:effectLst/>
              </a:rPr>
              <a:t>日</a:t>
            </a:r>
            <a:r>
              <a:rPr lang="en-US" altLang="ja-JP" sz="7200" dirty="0">
                <a:effectLst/>
              </a:rPr>
              <a:t>】</a:t>
            </a:r>
            <a:r>
              <a:rPr lang="ja-JP" altLang="en-US" sz="7200" dirty="0">
                <a:effectLst/>
              </a:rPr>
              <a:t>　　　</a:t>
            </a:r>
            <a:r>
              <a:rPr lang="ja-JP" altLang="en-US" sz="7200" b="1" dirty="0">
                <a:effectLst/>
                <a:latin typeface="ＭＳ 明朝" panose="02020609040205080304" pitchFamily="17" charset="-128"/>
                <a:ea typeface="ＭＳ 明朝" panose="02020609040205080304" pitchFamily="17" charset="-128"/>
              </a:rPr>
              <a:t>②保全の必要性の有無</a:t>
            </a:r>
            <a:endParaRPr lang="en-US" altLang="ja-JP" sz="7200" b="1" dirty="0">
              <a:effectLst/>
              <a:latin typeface="ＭＳ 明朝" panose="02020609040205080304" pitchFamily="17" charset="-128"/>
              <a:ea typeface="ＭＳ 明朝" panose="02020609040205080304" pitchFamily="17" charset="-128"/>
            </a:endParaRPr>
          </a:p>
          <a:p>
            <a:pPr marL="0" indent="0" algn="just">
              <a:buNone/>
            </a:pPr>
            <a:endParaRPr lang="en-US" altLang="ja-JP" sz="72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9600" b="1" kern="100" dirty="0">
                <a:effectLst/>
                <a:latin typeface="Century" panose="02040604050505020304" pitchFamily="18" charset="0"/>
                <a:ea typeface="ＭＳ 明朝" panose="02020609040205080304" pitchFamily="17" charset="-128"/>
                <a:cs typeface="Times New Roman" panose="02020603050405020304" pitchFamily="18" charset="0"/>
              </a:rPr>
              <a:t>理由は</a:t>
            </a:r>
            <a:endParaRPr lang="en-US" altLang="ja-JP" sz="96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nSpc>
                <a:spcPct val="120000"/>
              </a:lnSpc>
              <a:buNone/>
            </a:pPr>
            <a:r>
              <a:rPr lang="ja-JP" altLang="en-US" sz="7200" b="1"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en-US" sz="7200" b="1" kern="100" dirty="0">
                <a:latin typeface="ＭＳ 明朝" panose="02020609040205080304" pitchFamily="17" charset="-128"/>
                <a:ea typeface="ＭＳ 明朝" panose="02020609040205080304" pitchFamily="17" charset="-128"/>
                <a:cs typeface="Times New Roman" panose="02020603050405020304" pitchFamily="18" charset="0"/>
              </a:rPr>
              <a:t>①クオカード贈与の表明につき臨時株主総会の招集手続きとして行われたものではなく、直ちに違法になる得るものとは認められない。</a:t>
            </a:r>
            <a:r>
              <a:rPr lang="ja-JP" altLang="en-US" sz="7200" b="1"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利益供与の禁止規定（会社法</a:t>
            </a:r>
            <a:r>
              <a:rPr lang="en-US" altLang="ja-JP" sz="7200" b="1"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120</a:t>
            </a:r>
            <a:r>
              <a:rPr lang="ja-JP" altLang="en-US" sz="7200" b="1"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rPr>
              <a:t>条）</a:t>
            </a:r>
            <a:endParaRPr lang="en-US" altLang="ja-JP" sz="7200" b="1" kern="100" dirty="0">
              <a:solidFill>
                <a:srgbClr val="FF0000"/>
              </a:solidFill>
              <a:latin typeface="HGPｺﾞｼｯｸM" panose="020B0600000000000000" pitchFamily="50" charset="-128"/>
              <a:ea typeface="HGPｺﾞｼｯｸM" panose="020B0600000000000000" pitchFamily="50" charset="-128"/>
              <a:cs typeface="Times New Roman" panose="02020603050405020304" pitchFamily="18" charset="0"/>
            </a:endParaRPr>
          </a:p>
          <a:p>
            <a:pPr marL="0" indent="0" algn="just">
              <a:lnSpc>
                <a:spcPct val="120000"/>
              </a:lnSpc>
              <a:buNone/>
            </a:pPr>
            <a:r>
              <a:rPr lang="ja-JP" altLang="en-US" sz="7200" b="1" kern="100" dirty="0">
                <a:effectLst/>
                <a:latin typeface="Century" panose="02040604050505020304" pitchFamily="18" charset="0"/>
                <a:ea typeface="ＭＳ 明朝" panose="02020609040205080304" pitchFamily="17" charset="-128"/>
                <a:cs typeface="Times New Roman" panose="02020603050405020304" pitchFamily="18" charset="0"/>
              </a:rPr>
              <a:t>　②招集前の開催禁止は、株主の権利行使の機会を一方的に奪うことになり、株主総会決議の方法に瑕疵が生じる場合に、決議の取消を求める訴えが可能。</a:t>
            </a:r>
            <a:r>
              <a:rPr lang="ja-JP" altLang="en-US" sz="72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民事保全法</a:t>
            </a:r>
            <a:r>
              <a:rPr lang="en-US" altLang="ja-JP" sz="72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23</a:t>
            </a:r>
            <a:r>
              <a:rPr lang="ja-JP" altLang="en-US" sz="72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条</a:t>
            </a:r>
            <a:r>
              <a:rPr lang="en-US" altLang="ja-JP" sz="72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2</a:t>
            </a:r>
            <a:r>
              <a:rPr lang="ja-JP" altLang="en-US" sz="7200" b="1" kern="100" dirty="0">
                <a:solidFill>
                  <a:srgbClr val="FF0000"/>
                </a:solidFill>
                <a:effectLst/>
                <a:latin typeface="HGPｺﾞｼｯｸM" panose="020B0600000000000000" pitchFamily="50" charset="-128"/>
                <a:ea typeface="HGPｺﾞｼｯｸM" panose="020B0600000000000000" pitchFamily="50" charset="-128"/>
                <a:cs typeface="Times New Roman" panose="02020603050405020304" pitchFamily="18" charset="0"/>
              </a:rPr>
              <a:t>項</a:t>
            </a:r>
            <a:r>
              <a:rPr lang="ja-JP" altLang="en-US" sz="7200" b="1" kern="100" dirty="0">
                <a:effectLst/>
                <a:latin typeface="Century" panose="02040604050505020304" pitchFamily="18" charset="0"/>
                <a:ea typeface="ＭＳ 明朝" panose="02020609040205080304" pitchFamily="17" charset="-128"/>
                <a:cs typeface="Times New Roman" panose="02020603050405020304" pitchFamily="18" charset="0"/>
              </a:rPr>
              <a:t>に基づき、</a:t>
            </a:r>
            <a:r>
              <a:rPr lang="ja-JP" altLang="en-US" sz="7200" b="1" kern="100" dirty="0">
                <a:latin typeface="Century" panose="02040604050505020304" pitchFamily="18" charset="0"/>
                <a:ea typeface="ＭＳ 明朝" panose="02020609040205080304" pitchFamily="17" charset="-128"/>
                <a:cs typeface="Times New Roman" panose="02020603050405020304" pitchFamily="18" charset="0"/>
              </a:rPr>
              <a:t>保全の必要性を認めることができない。</a:t>
            </a:r>
            <a:r>
              <a:rPr lang="ja-JP" altLang="en-US" sz="72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altLang="ja-JP" sz="7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endParaRPr lang="en-US" altLang="ja-JP" sz="7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sz="7200" kern="100" dirty="0">
                <a:latin typeface="Century" panose="02040604050505020304" pitchFamily="18" charset="0"/>
                <a:ea typeface="ＭＳ 明朝" panose="02020609040205080304" pitchFamily="17" charset="-128"/>
                <a:cs typeface="Times New Roman" panose="02020603050405020304" pitchFamily="18" charset="0"/>
              </a:rPr>
              <a:t>　　</a:t>
            </a:r>
            <a:r>
              <a:rPr lang="ja-JP" altLang="en-US" sz="8000" b="1" kern="100" dirty="0">
                <a:solidFill>
                  <a:srgbClr val="FF0000"/>
                </a:solidFill>
                <a:highlight>
                  <a:srgbClr val="FFFF00"/>
                </a:highlight>
                <a:latin typeface="Century" panose="02040604050505020304" pitchFamily="18" charset="0"/>
                <a:ea typeface="ＭＳ 明朝" panose="02020609040205080304" pitchFamily="17" charset="-128"/>
                <a:cs typeface="Times New Roman" panose="02020603050405020304" pitchFamily="18" charset="0"/>
              </a:rPr>
              <a:t>結論賛成　理由付反対</a:t>
            </a:r>
            <a:r>
              <a:rPr lang="ja-JP" altLang="en-US" sz="8000" b="1" kern="100" dirty="0">
                <a:solidFill>
                  <a:srgbClr val="FF0000"/>
                </a:solidFill>
                <a:latin typeface="Century" panose="02040604050505020304" pitchFamily="18" charset="0"/>
                <a:ea typeface="ＭＳ 明朝" panose="02020609040205080304" pitchFamily="17" charset="-128"/>
                <a:cs typeface="Times New Roman" panose="02020603050405020304" pitchFamily="18" charset="0"/>
              </a:rPr>
              <a:t>　　</a:t>
            </a:r>
            <a:r>
              <a:rPr lang="ja-JP" altLang="en-US" sz="8000" b="1" kern="100" dirty="0">
                <a:latin typeface="Century" panose="02040604050505020304" pitchFamily="18" charset="0"/>
                <a:ea typeface="ＭＳ 明朝" panose="02020609040205080304" pitchFamily="17" charset="-128"/>
                <a:cs typeface="Times New Roman" panose="02020603050405020304" pitchFamily="18" charset="0"/>
              </a:rPr>
              <a:t>利益供与の禁止、株主の株主総会招集手続きに検討</a:t>
            </a:r>
            <a:endParaRPr lang="ja-JP" altLang="ja-JP" sz="8000" b="1"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ja-JP" sz="72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en-US" altLang="ja-JP" sz="2900" dirty="0">
              <a:effectLst/>
            </a:endParaRPr>
          </a:p>
          <a:p>
            <a:pPr marL="0" indent="0">
              <a:buNone/>
            </a:pPr>
            <a:endParaRPr lang="en-US" altLang="ja-JP" dirty="0"/>
          </a:p>
          <a:p>
            <a:pPr marL="0" indent="0">
              <a:buNone/>
            </a:pPr>
            <a:endParaRPr lang="en-US" altLang="ja-JP" sz="2800" dirty="0">
              <a:effectLst/>
            </a:endParaRPr>
          </a:p>
          <a:p>
            <a:pPr marL="0" indent="0">
              <a:buNone/>
            </a:pPr>
            <a:br>
              <a:rPr lang="en-US" altLang="ja-JP" sz="2800" dirty="0">
                <a:effectLst/>
              </a:rPr>
            </a:br>
            <a:endParaRPr kumimoji="1" lang="ja-JP" altLang="en-US" dirty="0"/>
          </a:p>
        </p:txBody>
      </p:sp>
      <p:sp>
        <p:nvSpPr>
          <p:cNvPr id="6" name="テキスト ボックス 5">
            <a:extLst>
              <a:ext uri="{FF2B5EF4-FFF2-40B4-BE49-F238E27FC236}">
                <a16:creationId xmlns:a16="http://schemas.microsoft.com/office/drawing/2014/main" id="{B9E083EE-D140-4D6C-81D1-B4A7AB89D850}"/>
              </a:ext>
            </a:extLst>
          </p:cNvPr>
          <p:cNvSpPr txBox="1"/>
          <p:nvPr/>
        </p:nvSpPr>
        <p:spPr>
          <a:xfrm>
            <a:off x="3048000" y="3670435"/>
            <a:ext cx="609600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00" cap="none" spc="0" normalizeH="0" baseline="0" noProof="0" dirty="0">
                <a:ln>
                  <a:noFill/>
                </a:ln>
                <a:solidFill>
                  <a:prstClr val="black"/>
                </a:solidFill>
                <a:effectLst/>
                <a:uLnTx/>
                <a:uFillTx/>
                <a:latin typeface="Century" panose="02040604050505020304" pitchFamily="18" charset="0"/>
                <a:ea typeface="ＭＳ 明朝" panose="02020609040205080304" pitchFamily="17" charset="-128"/>
                <a:cs typeface="Times New Roman" panose="02020603050405020304" pitchFamily="18" charset="0"/>
              </a:rPr>
              <a:t>委任状による</a:t>
            </a:r>
            <a:endParaRPr kumimoji="1" lang="ja-JP" altLang="en-US"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89302846"/>
      </p:ext>
    </p:extLst>
  </p:cSld>
  <p:clrMapOvr>
    <a:masterClrMapping/>
  </p:clrMapOvr>
</p:sld>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799</TotalTime>
  <Words>3273</Words>
  <Application>Microsoft Macintosh PowerPoint</Application>
  <PresentationFormat>ワイド画面</PresentationFormat>
  <Paragraphs>184</Paragraphs>
  <Slides>17</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17</vt:i4>
      </vt:variant>
    </vt:vector>
  </HeadingPairs>
  <TitlesOfParts>
    <vt:vector size="28" baseType="lpstr">
      <vt:lpstr>HGPｺﾞｼｯｸM</vt:lpstr>
      <vt:lpstr>ＭＳ Ｐゴシック</vt:lpstr>
      <vt:lpstr>ＭＳ 明朝</vt:lpstr>
      <vt:lpstr>游ゴシック</vt:lpstr>
      <vt:lpstr>游ゴシック Light</vt:lpstr>
      <vt:lpstr>Arial</vt:lpstr>
      <vt:lpstr>Calibri</vt:lpstr>
      <vt:lpstr>Calibri Light</vt:lpstr>
      <vt:lpstr>Century</vt:lpstr>
      <vt:lpstr>1_Office テーマ</vt:lpstr>
      <vt:lpstr>2_Office テーマ</vt:lpstr>
      <vt:lpstr>２０２２年度ＩＢＡ研究フォーラム研究成果発表会 　　　　　　　　　　　　　　  　　　　２０２３．２．２３</vt:lpstr>
      <vt:lpstr>ひとことお詫び</vt:lpstr>
      <vt:lpstr>会社法判例研究会とは</vt:lpstr>
      <vt:lpstr>本日のメンバー紹介 　　　　　～多様性に富むメンバー構成～</vt:lpstr>
      <vt:lpstr>２０２２年度　新入会者の紹介</vt:lpstr>
      <vt:lpstr>２０２２年度　ＩＢＡ会社法判例研究会　</vt:lpstr>
      <vt:lpstr>PowerPoint プレゼンテーション</vt:lpstr>
      <vt:lpstr>2022年度　ビジネス＆アカウンティング                レビュ―　成果物</vt:lpstr>
      <vt:lpstr>①招集株主によるクオカード贈与の表明と 招集前の株主総会開催禁止の仮処分</vt:lpstr>
      <vt:lpstr>PowerPoint プレゼンテーション</vt:lpstr>
      <vt:lpstr>③「内部統制の有効性の評価等を引き受けた監査法人に債務不履行はないとされた事例」【東京地判令和2年６月１日】</vt:lpstr>
      <vt:lpstr>PowerPoint プレゼンテーション</vt:lpstr>
      <vt:lpstr>⑤「監査の範囲が会計に関するものに限定されている監査役は、計算書類及びその附属明細書の監査を行うに当たり、当該計算書類等に表示された情報が会計帳簿の内容に合致していることを確認しさえすれば、その任務を尽くしたといえるか」【最判令和３年７月１９日】 </vt:lpstr>
      <vt:lpstr>⑥みずほフィナンシャルグループ元取締役らに対する株主代表訴訟事件 （東京地判令２・２・２７【控訴】）</vt:lpstr>
      <vt:lpstr>2023年度会社法判例研究会スケジュール</vt:lpstr>
      <vt:lpstr>会社法判例研究会に興味をもたれた方</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２０２２年度ＩＢＡ研究フォーラム研究成果発表会 　　　　　　　　　　　　　　  　　　　２０２３．２．２３</dc:title>
  <dc:creator>岡本 智英子</dc:creator>
  <cp:lastModifiedBy>田中　咲羅</cp:lastModifiedBy>
  <cp:revision>14</cp:revision>
  <dcterms:created xsi:type="dcterms:W3CDTF">2023-01-17T00:31:54Z</dcterms:created>
  <dcterms:modified xsi:type="dcterms:W3CDTF">2023-03-17T09:21:43Z</dcterms:modified>
</cp:coreProperties>
</file>